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339" r:id="rId3"/>
    <p:sldId id="340" r:id="rId5"/>
    <p:sldId id="341" r:id="rId6"/>
    <p:sldId id="342" r:id="rId7"/>
    <p:sldId id="343" r:id="rId8"/>
    <p:sldId id="344" r:id="rId9"/>
    <p:sldId id="345" r:id="rId10"/>
    <p:sldId id="346" r:id="rId11"/>
    <p:sldId id="347" r:id="rId12"/>
    <p:sldId id="348" r:id="rId13"/>
    <p:sldId id="349" r:id="rId14"/>
    <p:sldId id="350" r:id="rId15"/>
    <p:sldId id="351" r:id="rId16"/>
    <p:sldId id="352" r:id="rId17"/>
    <p:sldId id="353" r:id="rId18"/>
    <p:sldId id="354" r:id="rId19"/>
    <p:sldId id="355" r:id="rId20"/>
    <p:sldId id="356" r:id="rId21"/>
    <p:sldId id="357" r:id="rId22"/>
    <p:sldId id="358" r:id="rId23"/>
    <p:sldId id="359" r:id="rId24"/>
    <p:sldId id="360" r:id="rId25"/>
    <p:sldId id="361" r:id="rId26"/>
    <p:sldId id="362" r:id="rId27"/>
    <p:sldId id="363" r:id="rId28"/>
    <p:sldId id="364" r:id="rId29"/>
    <p:sldId id="365" r:id="rId30"/>
    <p:sldId id="366" r:id="rId31"/>
    <p:sldId id="367" r:id="rId32"/>
    <p:sldId id="368" r:id="rId33"/>
    <p:sldId id="369" r:id="rId34"/>
    <p:sldId id="370" r:id="rId35"/>
    <p:sldId id="371" r:id="rId36"/>
    <p:sldId id="372" r:id="rId37"/>
    <p:sldId id="373" r:id="rId38"/>
    <p:sldId id="374" r:id="rId39"/>
    <p:sldId id="375" r:id="rId40"/>
    <p:sldId id="376" r:id="rId41"/>
    <p:sldId id="377" r:id="rId42"/>
    <p:sldId id="378" r:id="rId43"/>
    <p:sldId id="379" r:id="rId44"/>
    <p:sldId id="380" r:id="rId45"/>
    <p:sldId id="381" r:id="rId46"/>
    <p:sldId id="382" r:id="rId47"/>
    <p:sldId id="383" r:id="rId48"/>
    <p:sldId id="384" r:id="rId49"/>
    <p:sldId id="385" r:id="rId50"/>
    <p:sldId id="386" r:id="rId51"/>
    <p:sldId id="387" r:id="rId52"/>
    <p:sldId id="388" r:id="rId53"/>
    <p:sldId id="389" r:id="rId54"/>
    <p:sldId id="390" r:id="rId55"/>
    <p:sldId id="391" r:id="rId56"/>
    <p:sldId id="392" r:id="rId57"/>
    <p:sldId id="393" r:id="rId58"/>
    <p:sldId id="394" r:id="rId59"/>
    <p:sldId id="395" r:id="rId60"/>
    <p:sldId id="396" r:id="rId61"/>
    <p:sldId id="397" r:id="rId62"/>
    <p:sldId id="398" r:id="rId63"/>
    <p:sldId id="399" r:id="rId64"/>
    <p:sldId id="400" r:id="rId65"/>
    <p:sldId id="401" r:id="rId66"/>
    <p:sldId id="402" r:id="rId67"/>
    <p:sldId id="403" r:id="rId68"/>
    <p:sldId id="404" r:id="rId69"/>
    <p:sldId id="405" r:id="rId70"/>
    <p:sldId id="406" r:id="rId71"/>
    <p:sldId id="407" r:id="rId72"/>
    <p:sldId id="408" r:id="rId73"/>
    <p:sldId id="409" r:id="rId74"/>
    <p:sldId id="410" r:id="rId75"/>
    <p:sldId id="411" r:id="rId76"/>
    <p:sldId id="412" r:id="rId77"/>
    <p:sldId id="413" r:id="rId78"/>
    <p:sldId id="414" r:id="rId79"/>
    <p:sldId id="415" r:id="rId80"/>
    <p:sldId id="416" r:id="rId81"/>
    <p:sldId id="417" r:id="rId82"/>
    <p:sldId id="418" r:id="rId83"/>
    <p:sldId id="419" r:id="rId84"/>
    <p:sldId id="420" r:id="rId85"/>
    <p:sldId id="421" r:id="rId86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9" Type="http://schemas.openxmlformats.org/officeDocument/2006/relationships/tableStyles" Target="tableStyles.xml"/><Relationship Id="rId88" Type="http://schemas.openxmlformats.org/officeDocument/2006/relationships/viewProps" Target="viewProps.xml"/><Relationship Id="rId87" Type="http://schemas.openxmlformats.org/officeDocument/2006/relationships/presProps" Target="presProps.xml"/><Relationship Id="rId86" Type="http://schemas.openxmlformats.org/officeDocument/2006/relationships/slide" Target="slides/slide83.xml"/><Relationship Id="rId85" Type="http://schemas.openxmlformats.org/officeDocument/2006/relationships/slide" Target="slides/slide82.xml"/><Relationship Id="rId84" Type="http://schemas.openxmlformats.org/officeDocument/2006/relationships/slide" Target="slides/slide81.xml"/><Relationship Id="rId83" Type="http://schemas.openxmlformats.org/officeDocument/2006/relationships/slide" Target="slides/slide80.xml"/><Relationship Id="rId82" Type="http://schemas.openxmlformats.org/officeDocument/2006/relationships/slide" Target="slides/slide79.xml"/><Relationship Id="rId81" Type="http://schemas.openxmlformats.org/officeDocument/2006/relationships/slide" Target="slides/slide78.xml"/><Relationship Id="rId80" Type="http://schemas.openxmlformats.org/officeDocument/2006/relationships/slide" Target="slides/slide77.xml"/><Relationship Id="rId8" Type="http://schemas.openxmlformats.org/officeDocument/2006/relationships/slide" Target="slides/slide5.xml"/><Relationship Id="rId79" Type="http://schemas.openxmlformats.org/officeDocument/2006/relationships/slide" Target="slides/slide76.xml"/><Relationship Id="rId78" Type="http://schemas.openxmlformats.org/officeDocument/2006/relationships/slide" Target="slides/slide75.xml"/><Relationship Id="rId77" Type="http://schemas.openxmlformats.org/officeDocument/2006/relationships/slide" Target="slides/slide74.xml"/><Relationship Id="rId76" Type="http://schemas.openxmlformats.org/officeDocument/2006/relationships/slide" Target="slides/slide73.xml"/><Relationship Id="rId75" Type="http://schemas.openxmlformats.org/officeDocument/2006/relationships/slide" Target="slides/slide72.xml"/><Relationship Id="rId74" Type="http://schemas.openxmlformats.org/officeDocument/2006/relationships/slide" Target="slides/slide71.xml"/><Relationship Id="rId73" Type="http://schemas.openxmlformats.org/officeDocument/2006/relationships/slide" Target="slides/slide70.xml"/><Relationship Id="rId72" Type="http://schemas.openxmlformats.org/officeDocument/2006/relationships/slide" Target="slides/slide69.xml"/><Relationship Id="rId71" Type="http://schemas.openxmlformats.org/officeDocument/2006/relationships/slide" Target="slides/slide68.xml"/><Relationship Id="rId70" Type="http://schemas.openxmlformats.org/officeDocument/2006/relationships/slide" Target="slides/slide67.xml"/><Relationship Id="rId7" Type="http://schemas.openxmlformats.org/officeDocument/2006/relationships/slide" Target="slides/slide4.xml"/><Relationship Id="rId69" Type="http://schemas.openxmlformats.org/officeDocument/2006/relationships/slide" Target="slides/slide66.xml"/><Relationship Id="rId68" Type="http://schemas.openxmlformats.org/officeDocument/2006/relationships/slide" Target="slides/slide65.xml"/><Relationship Id="rId67" Type="http://schemas.openxmlformats.org/officeDocument/2006/relationships/slide" Target="slides/slide64.xml"/><Relationship Id="rId66" Type="http://schemas.openxmlformats.org/officeDocument/2006/relationships/slide" Target="slides/slide63.xml"/><Relationship Id="rId65" Type="http://schemas.openxmlformats.org/officeDocument/2006/relationships/slide" Target="slides/slide62.xml"/><Relationship Id="rId64" Type="http://schemas.openxmlformats.org/officeDocument/2006/relationships/slide" Target="slides/slide61.xml"/><Relationship Id="rId63" Type="http://schemas.openxmlformats.org/officeDocument/2006/relationships/slide" Target="slides/slide60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3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"/>
          <p:cNvSpPr/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2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3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4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5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6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7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8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0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2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3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4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5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6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7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8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0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2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3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4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5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6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7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8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0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2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spreadsheets: 4b36545e-6f24-489e-8d24-674fc9f40ce4.xlsx; 345867b3-671b-4939-bcb6-75932a0da9e4.xlsx; 2dbdb94d-9a93-4384-b962-278c52598bff.xlsx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低功耗, row 27</a:t>
            </a:r>
          </a:p>
          <a:p>
            <a:r>
              <a:t>- Workbook 2, 低功耗, row 28</a:t>
            </a:r>
          </a:p>
          <a:p>
            <a:r>
              <a:t>- Workbook 2, 低功耗, row 29</a:t>
            </a:r>
          </a:p>
          <a:p>
            <a:r>
              <a:t>- Workbook 2, 低功耗, row 30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低功耗, row 31</a:t>
            </a:r>
          </a:p>
          <a:p>
            <a:r>
              <a:t>- Workbook 2, 低功耗, row 32</a:t>
            </a:r>
          </a:p>
          <a:p>
            <a:r>
              <a:t>- Workbook 2, 低功耗, row 33</a:t>
            </a:r>
          </a:p>
          <a:p>
            <a:r>
              <a:t>- Workbook 2, 低功耗, row 34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低功耗, row 35</a:t>
            </a:r>
          </a:p>
          <a:p>
            <a:r>
              <a:t>- Workbook 2, 低功耗, row 36</a:t>
            </a:r>
          </a:p>
          <a:p>
            <a:r>
              <a:t>- Workbook 2, 低功耗, row 37</a:t>
            </a:r>
          </a:p>
          <a:p>
            <a:r>
              <a:t>- Workbook 2, 低功耗, row 38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低功耗, row 39</a:t>
            </a:r>
          </a:p>
          <a:p>
            <a:r>
              <a:t>- Workbook 2, 低功耗, row 40</a:t>
            </a:r>
          </a:p>
          <a:p>
            <a:r>
              <a:t>- Workbook 2, 低功耗, row 41</a:t>
            </a:r>
          </a:p>
          <a:p>
            <a:r>
              <a:t>- Workbook 2, 低功耗, row 42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低功耗, row 43</a:t>
            </a:r>
          </a:p>
          <a:p>
            <a:r>
              <a:t>- Workbook 2, 低功耗, row 44</a:t>
            </a:r>
          </a:p>
          <a:p>
            <a:r>
              <a:t>- Workbook 2, 低功耗, row 45</a:t>
            </a:r>
          </a:p>
          <a:p>
            <a:r>
              <a:t>- Workbook 2, 低功耗, row 46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低功耗, row 47</a:t>
            </a:r>
          </a:p>
          <a:p>
            <a:r>
              <a:t>- Workbook 2, 低功耗, row 48</a:t>
            </a:r>
          </a:p>
          <a:p>
            <a:r>
              <a:t>- Workbook 2, 低功耗, row 49</a:t>
            </a:r>
          </a:p>
          <a:p>
            <a:r>
              <a:t>- Workbook 2, 低功耗, row 50</a:t>
            </a:r>
          </a:p>
          <a:p>
            <a:r>
              <a:t>- Workbook 2, 低功耗, row 60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3, Chinese Quotation, row 17</a:t>
            </a:r>
          </a:p>
          <a:p>
            <a:r>
              <a:t>- Workbook 3, Chinese Quotation, row 18</a:t>
            </a:r>
          </a:p>
          <a:p>
            <a:r>
              <a:t>- Workbook 3, Chinese Quotation, row 19</a:t>
            </a:r>
          </a:p>
          <a:p>
            <a:r>
              <a:t>- Workbook 3, Chinese Quotation, row 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3, Chinese Quotation, row 21</a:t>
            </a:r>
          </a:p>
          <a:p>
            <a:r>
              <a:t>- Workbook 3, Chinese Quotation, row 22</a:t>
            </a:r>
          </a:p>
          <a:p>
            <a:r>
              <a:t>- Workbook 3, Chinese Quotation, row 23</a:t>
            </a:r>
          </a:p>
          <a:p>
            <a:r>
              <a:t>- Workbook 3, Chinese Quotation, row 24</a:t>
            </a:r>
          </a:p>
          <a:p>
            <a:r>
              <a:t>- Workbook 3, Chinese Quotation, row 25</a:t>
            </a:r>
          </a:p>
          <a:p>
            <a:r>
              <a:t>- Workbook 3, Chinese Quotation, row 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3, Chinese Quotation, row 27</a:t>
            </a:r>
          </a:p>
          <a:p>
            <a:r>
              <a:t>- Workbook 3, Chinese Quotation, row 28</a:t>
            </a:r>
          </a:p>
          <a:p>
            <a:r>
              <a:t>- Workbook 3, Chinese Quotation, row 29</a:t>
            </a:r>
          </a:p>
          <a:p>
            <a:r>
              <a:t>- Workbook 3, Chinese Quotation, row 30</a:t>
            </a:r>
          </a:p>
          <a:p>
            <a:r>
              <a:t>- Workbook 3, Chinese Quotation, row 31</a:t>
            </a:r>
          </a:p>
          <a:p>
            <a:r>
              <a:t>- Workbook 3, Chinese Quotation, row 32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3, Chinese Quotation, row 33</a:t>
            </a:r>
          </a:p>
          <a:p>
            <a:r>
              <a:t>- Workbook 3, Chinese Quotation, row 34</a:t>
            </a:r>
          </a:p>
          <a:p>
            <a:r>
              <a:t>- Workbook 3, Chinese Quotation, row 35</a:t>
            </a:r>
          </a:p>
          <a:p>
            <a:r>
              <a:t>- Workbook 3, Chinese Quotation, row 52</a:t>
            </a:r>
          </a:p>
          <a:p>
            <a:r>
              <a:t>- Workbook 3, Chinese Quotation, row 53</a:t>
            </a:r>
          </a:p>
          <a:p>
            <a:r>
              <a:t>- Workbook 3, Chinese Quotation, row 54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Series mapping and product counts derived from the three user-provided spreadsheets.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1, 牵心Pro（Carecampro), row 15</a:t>
            </a:r>
          </a:p>
          <a:p>
            <a:r>
              <a:t>- Workbook 1, 牵心Pro（Carecampro), row 27</a:t>
            </a:r>
          </a:p>
          <a:p>
            <a:r>
              <a:t>- Workbook 1, 牵心Pro（Carecampro), row 28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1, 牵心Pro（Carecampro), row 29</a:t>
            </a:r>
          </a:p>
          <a:p>
            <a:r>
              <a:t>- Workbook 1, 牵心Pro（Carecampro), row 30</a:t>
            </a:r>
          </a:p>
          <a:p>
            <a:r>
              <a:t>- Workbook 1, 牵心Pro（Carecampro), row 31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1, 牵心Pro（Carecampro), row 33</a:t>
            </a:r>
          </a:p>
          <a:p>
            <a:r>
              <a:t>- Workbook 3, Chinese Quotation, row 60</a:t>
            </a:r>
          </a:p>
          <a:p>
            <a:r>
              <a:t>- Workbook 1, 牵心Pro（Carecampro), row 34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摇头机, row 5</a:t>
            </a:r>
          </a:p>
          <a:p>
            <a:r>
              <a:t>- Workbook 2, 摇头机, row 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摇头机, row 8</a:t>
            </a:r>
          </a:p>
          <a:p>
            <a:r>
              <a:t>- Workbook 2, 摇头机, row 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摇头机, row 10</a:t>
            </a:r>
          </a:p>
          <a:p>
            <a:r>
              <a:t>- Workbook 2, 摇头机, row 11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摇头机, row 12</a:t>
            </a:r>
          </a:p>
          <a:p>
            <a:r>
              <a:t>- Workbook 2, 摇头机, row 13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摇头机, row 14</a:t>
            </a:r>
          </a:p>
          <a:p>
            <a:r>
              <a:t>- Workbook 2, 摇头机, row 15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摇头机, row 17</a:t>
            </a:r>
          </a:p>
          <a:p>
            <a:r>
              <a:t>- Workbook 2, 摇头机, row 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摇头机, row 20</a:t>
            </a:r>
          </a:p>
          <a:p>
            <a:r>
              <a:t>- Workbook 2, 摇头机, row 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1, 牵心Pro（Carecampro), row 37</a:t>
            </a:r>
          </a:p>
          <a:p>
            <a:r>
              <a:t>- Workbook 1, 牵心Pro（Carecampro), row 38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3, Chinese Quotation, row 56</a:t>
            </a:r>
          </a:p>
          <a:p>
            <a:r>
              <a:t>- Workbook 3, Chinese Quotation, row 57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3, Chinese Quotation, row 58</a:t>
            </a:r>
          </a:p>
          <a:p>
            <a:r>
              <a:t>- Workbook 3, Chinese Quotation, row 59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3, Chinese Quotation, row 61</a:t>
            </a:r>
          </a:p>
          <a:p>
            <a:r>
              <a:t>- Workbook 3, Chinese Quotation, row 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3, Chinese Quotation, row 63</a:t>
            </a:r>
          </a:p>
          <a:p>
            <a:r>
              <a:t>- Workbook 1, 看家王（Imcam), row 4</a:t>
            </a:r>
          </a:p>
          <a:p>
            <a:r>
              <a:t>- Workbook 1, 看家王（Imcam), row 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1, 看家王（Imcam), row 6</a:t>
            </a:r>
          </a:p>
          <a:p>
            <a:r>
              <a:t>- Workbook 1, 看家王（Imcam), row 7</a:t>
            </a:r>
          </a:p>
          <a:p>
            <a:r>
              <a:t>- Workbook 1, 看家王（Imcam), row 14</a:t>
            </a:r>
          </a:p>
          <a:p>
            <a:r>
              <a:t>- Workbook 1, 看家王（Imcam), row 16</a:t>
            </a:r>
          </a:p>
          <a:p>
            <a:r>
              <a:t>- Workbook 1, 看家王（Imcam), row 8</a:t>
            </a:r>
          </a:p>
          <a:p>
            <a:r>
              <a:t>- Workbook 1, 看家王（Imcam), row 9</a:t>
            </a:r>
          </a:p>
          <a:p>
            <a:r>
              <a:t>- Workbook 1, 看家王（Imcam), row 10</a:t>
            </a:r>
          </a:p>
          <a:p>
            <a:r>
              <a:t>- Workbook 1, 看家王（Imcam), row 12</a:t>
            </a:r>
          </a:p>
          <a:p>
            <a:r>
              <a:t>- Workbook 3, Chinese Quotation, row 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1, 牵心Pro（Carecampro), row 32</a:t>
            </a:r>
          </a:p>
          <a:p>
            <a:r>
              <a:t>- Workbook 1, 牵心Pro（Carecampro), row 35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3, Chinese Quotation, row 16</a:t>
            </a:r>
          </a:p>
          <a:p>
            <a:r>
              <a:t>- Workbook 1, 牵心Pro（Carecampro), row 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1, 牵心Pro（Carecampro), row 5</a:t>
            </a:r>
          </a:p>
          <a:p>
            <a:r>
              <a:t>- Workbook 1, 牵心Pro（Carecampro), row 6</a:t>
            </a:r>
          </a:p>
          <a:p>
            <a:r>
              <a:t>- Workbook 3, Chinese Quotation, row 41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1, 牵心Pro（Carecampro), row 7</a:t>
            </a:r>
          </a:p>
          <a:p>
            <a:r>
              <a:t>- Workbook 1, 牵心Pro（Carecampro), row 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1, 牵心Pro（Carecampro), row 9</a:t>
            </a:r>
          </a:p>
          <a:p>
            <a:r>
              <a:t>- Workbook 1, 牵心Pro（Carecampro), row 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1, 牵心Pro（Carecampro), row 39</a:t>
            </a:r>
          </a:p>
          <a:p>
            <a:r>
              <a:t>- Workbook 2, 低功耗, row 5</a:t>
            </a:r>
          </a:p>
          <a:p>
            <a:r>
              <a:t>- Workbook 2, 低功耗, row 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1, 牵心Pro（Carecampro), row 11</a:t>
            </a:r>
          </a:p>
          <a:p>
            <a:r>
              <a:t>- Workbook 1, 牵心Pro（Carecampro), row 12</a:t>
            </a:r>
          </a:p>
          <a:p>
            <a:r>
              <a:t>- Workbook 3, Chinese Quotation, row 47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1, 牵心Pro（Carecampro), row 13</a:t>
            </a:r>
          </a:p>
          <a:p>
            <a:r>
              <a:t>- Workbook 1, 牵心Pro（Carecampro), row 14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1, 牵心Pro（Carecampro), row 16</a:t>
            </a:r>
          </a:p>
          <a:p>
            <a:r>
              <a:t>- Workbook 1, 牵心Pro（Carecampro), row 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1, 牵心Pro（Carecampro), row 18</a:t>
            </a:r>
          </a:p>
          <a:p>
            <a:r>
              <a:t>- Workbook 1, 牵心Pro（Carecampro), row 19</a:t>
            </a:r>
          </a:p>
          <a:p>
            <a:r>
              <a:t>- Workbook 1, 牵心Pro（Carecampro), row 20</a:t>
            </a:r>
          </a:p>
          <a:p>
            <a:r>
              <a:t>- Workbook 3, Chinese Quotation, row 64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1, 牵心Pro（Carecampro), row 21</a:t>
            </a:r>
          </a:p>
          <a:p>
            <a:r>
              <a:t>- Workbook 1, 牵心Pro（Carecampro), row 22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1, 牵心Pro（Carecampro), row 23</a:t>
            </a:r>
          </a:p>
          <a:p>
            <a:r>
              <a:t>- Workbook 1, 牵心Pro（Carecampro), row 24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1, 牵心Pro（Carecampro), row 36</a:t>
            </a:r>
          </a:p>
          <a:p>
            <a:r>
              <a:t>- Workbook 2, 球机, row 4</a:t>
            </a:r>
          </a:p>
          <a:p>
            <a:r>
              <a:t>- Workbook 2, 球机, row 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球机, row 6</a:t>
            </a:r>
          </a:p>
          <a:p>
            <a:r>
              <a:t>- Workbook 2, 球机, row 7</a:t>
            </a:r>
          </a:p>
          <a:p>
            <a:r>
              <a:t>- Workbook 2, 球机, row 8</a:t>
            </a:r>
          </a:p>
          <a:p>
            <a:r>
              <a:t>- Workbook 2, 球机, row 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球机, row 10</a:t>
            </a:r>
          </a:p>
          <a:p>
            <a:r>
              <a:t>- Workbook 2, 球机, row 11</a:t>
            </a:r>
          </a:p>
          <a:p>
            <a:r>
              <a:t>- Workbook 2, 球机, row 12</a:t>
            </a:r>
          </a:p>
          <a:p>
            <a:r>
              <a:t>- Workbook 2, 球机, row 13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球机, row 14</a:t>
            </a:r>
          </a:p>
          <a:p>
            <a:r>
              <a:t>- Workbook 2, 球机, row 15</a:t>
            </a:r>
          </a:p>
          <a:p>
            <a:r>
              <a:t>- Workbook 2, 球机, row 16</a:t>
            </a:r>
          </a:p>
          <a:p>
            <a:r>
              <a:t>- Workbook 2, 球机, row 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低功耗, row 7</a:t>
            </a:r>
          </a:p>
          <a:p>
            <a:r>
              <a:t>- Workbook 2, 低功耗, row 8</a:t>
            </a:r>
          </a:p>
          <a:p>
            <a:r>
              <a:t>- Workbook 2, 低功耗, row 9</a:t>
            </a:r>
          </a:p>
          <a:p>
            <a:r>
              <a:t>- Workbook 2, 低功耗, row 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球机, row 18</a:t>
            </a:r>
          </a:p>
          <a:p>
            <a:r>
              <a:t>- Workbook 2, 球机, row 19</a:t>
            </a:r>
          </a:p>
          <a:p>
            <a:r>
              <a:t>- Workbook 2, 球机, row 20</a:t>
            </a:r>
          </a:p>
          <a:p>
            <a:r>
              <a:t>- Workbook 2, 球机, row 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球机, row 22</a:t>
            </a:r>
          </a:p>
          <a:p>
            <a:r>
              <a:t>- Workbook 2, 球机, row 23</a:t>
            </a:r>
          </a:p>
          <a:p>
            <a:r>
              <a:t>- Workbook 2, 球机, row 24</a:t>
            </a:r>
          </a:p>
          <a:p>
            <a:r>
              <a:t>- Workbook 2, 球机, row 25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球机, row 26</a:t>
            </a:r>
          </a:p>
          <a:p>
            <a:r>
              <a:t>- Workbook 2, 球机, row 27</a:t>
            </a:r>
          </a:p>
          <a:p>
            <a:r>
              <a:t>- Workbook 2, 球机, row 28</a:t>
            </a:r>
          </a:p>
          <a:p>
            <a:r>
              <a:t>- Workbook 2, 球机, row 29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球机, row 30</a:t>
            </a:r>
          </a:p>
          <a:p>
            <a:r>
              <a:t>- Workbook 2, 球机, row 31</a:t>
            </a:r>
          </a:p>
          <a:p>
            <a:r>
              <a:t>- Workbook 2, 球机, row 32</a:t>
            </a:r>
          </a:p>
          <a:p>
            <a:r>
              <a:t>- Workbook 2, 球机, row 33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球机, row 34</a:t>
            </a:r>
          </a:p>
          <a:p>
            <a:r>
              <a:t>- Workbook 2, 球机, row 35</a:t>
            </a:r>
          </a:p>
          <a:p>
            <a:r>
              <a:t>- Workbook 2, 球机, row 36</a:t>
            </a:r>
          </a:p>
          <a:p>
            <a:r>
              <a:t>- Workbook 2, 球机, row 37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球机, row 38</a:t>
            </a:r>
          </a:p>
          <a:p>
            <a:r>
              <a:t>- Workbook 2, 球机, row 39</a:t>
            </a:r>
          </a:p>
          <a:p>
            <a:r>
              <a:t>- Workbook 2, 球机, row 40</a:t>
            </a:r>
          </a:p>
          <a:p>
            <a:r>
              <a:t>- Workbook 2, 球机, row 41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球机, row 42</a:t>
            </a:r>
          </a:p>
          <a:p>
            <a:r>
              <a:t>- Workbook 2, 球机, row 43</a:t>
            </a:r>
          </a:p>
          <a:p>
            <a:r>
              <a:t>- Workbook 2, 球机, row 45</a:t>
            </a:r>
          </a:p>
          <a:p>
            <a:r>
              <a:t>- Workbook 2, 球机, row 46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球机, row 47</a:t>
            </a:r>
          </a:p>
          <a:p>
            <a:r>
              <a:t>- Workbook 2, 球机, row 48</a:t>
            </a:r>
          </a:p>
          <a:p>
            <a:r>
              <a:t>- Workbook 2, 球机, row 49</a:t>
            </a:r>
          </a:p>
          <a:p>
            <a:r>
              <a:t>- Workbook 2, 球机, row 50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球机, row 51</a:t>
            </a:r>
          </a:p>
          <a:p>
            <a:r>
              <a:t>- Workbook 2, 球机, row 52</a:t>
            </a:r>
          </a:p>
          <a:p>
            <a:r>
              <a:t>- Workbook 2, 球机, row 53</a:t>
            </a:r>
          </a:p>
          <a:p>
            <a:r>
              <a:t>- Workbook 2, 球机, row 54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球机, row 55</a:t>
            </a:r>
          </a:p>
          <a:p>
            <a:r>
              <a:t>- Workbook 2, 球机, row 56</a:t>
            </a:r>
          </a:p>
          <a:p>
            <a:r>
              <a:t>- Workbook 2, 球机, row 57</a:t>
            </a:r>
          </a:p>
          <a:p>
            <a:r>
              <a:t>- Workbook 2, 球机, row 58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低功耗, row 11</a:t>
            </a:r>
          </a:p>
          <a:p>
            <a:r>
              <a:t>- Workbook 2, 低功耗, row 12</a:t>
            </a:r>
          </a:p>
          <a:p>
            <a:r>
              <a:t>- Workbook 2, 低功耗, row 13</a:t>
            </a:r>
          </a:p>
          <a:p>
            <a:r>
              <a:t>- Workbook 2, 低功耗, row 14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球机, row 59</a:t>
            </a:r>
          </a:p>
          <a:p>
            <a:r>
              <a:t>- Workbook 2, 球机, row 60</a:t>
            </a:r>
          </a:p>
          <a:p>
            <a:r>
              <a:t>- Workbook 2, 球机, row 61</a:t>
            </a:r>
          </a:p>
          <a:p>
            <a:r>
              <a:t>- Workbook 2, 球机, row 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球机, row 63</a:t>
            </a:r>
          </a:p>
          <a:p>
            <a:r>
              <a:t>- Workbook 2, 球机, row 64</a:t>
            </a:r>
          </a:p>
          <a:p>
            <a:r>
              <a:t>- Workbook 2, 球机, row 65</a:t>
            </a:r>
          </a:p>
          <a:p>
            <a:r>
              <a:t>- Workbook 2, 球机, row 66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球机, row 67</a:t>
            </a:r>
          </a:p>
          <a:p>
            <a:r>
              <a:t>- Workbook 2, 球机, row 68</a:t>
            </a:r>
          </a:p>
          <a:p>
            <a:r>
              <a:t>- Workbook 2, 球机, row 69</a:t>
            </a:r>
          </a:p>
          <a:p>
            <a:r>
              <a:t>- Workbook 2, 球机, row 70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球机, row 71</a:t>
            </a:r>
          </a:p>
          <a:p>
            <a:r>
              <a:t>- Workbook 2, 球机, row 72</a:t>
            </a:r>
          </a:p>
          <a:p>
            <a:r>
              <a:t>- Workbook 2, 球机, row 73</a:t>
            </a:r>
          </a:p>
          <a:p>
            <a:r>
              <a:t>- Workbook 2, 球机, row 74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球机, row 75</a:t>
            </a:r>
          </a:p>
          <a:p>
            <a:r>
              <a:t>- Workbook 2, 球机, row 76</a:t>
            </a:r>
          </a:p>
          <a:p>
            <a:r>
              <a:t>- Workbook 2, 球机, row 77</a:t>
            </a:r>
          </a:p>
          <a:p>
            <a:r>
              <a:t>- Workbook 2, 球机, row 78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球机, row 79</a:t>
            </a:r>
          </a:p>
          <a:p>
            <a:r>
              <a:t>- Workbook 2, 球机, row 80</a:t>
            </a:r>
          </a:p>
          <a:p>
            <a:r>
              <a:t>- Workbook 2, 球机, row 81</a:t>
            </a:r>
          </a:p>
          <a:p>
            <a:r>
              <a:t>- Workbook 2, 球机, row 82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球机, row 83</a:t>
            </a:r>
          </a:p>
          <a:p>
            <a:r>
              <a:t>- Workbook 2, 球机, row 84</a:t>
            </a:r>
          </a:p>
          <a:p>
            <a:r>
              <a:t>- Workbook 2, 球机, row 85</a:t>
            </a:r>
          </a:p>
          <a:p>
            <a:r>
              <a:t>- Workbook 2, 球机, row 86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球机, row 87</a:t>
            </a:r>
          </a:p>
          <a:p>
            <a:r>
              <a:t>- Workbook 2, 球机, row 88</a:t>
            </a:r>
          </a:p>
          <a:p>
            <a:r>
              <a:t>- Workbook 2, 球机, row 89</a:t>
            </a:r>
          </a:p>
          <a:p>
            <a:r>
              <a:t>- Workbook 2, 球机, row 90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球机, row 91</a:t>
            </a:r>
          </a:p>
          <a:p>
            <a:r>
              <a:t>- Workbook 2, 球机, row 92</a:t>
            </a:r>
          </a:p>
          <a:p>
            <a:r>
              <a:t>- Workbook 2, 球机, row 93</a:t>
            </a:r>
          </a:p>
          <a:p>
            <a:r>
              <a:t>- Workbook 2, 球机, row 94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球机, row 95</a:t>
            </a:r>
          </a:p>
          <a:p>
            <a:r>
              <a:t>- Workbook 2, 球机, row 96</a:t>
            </a:r>
          </a:p>
          <a:p>
            <a:r>
              <a:t>- Workbook 2, 球机, row 98</a:t>
            </a:r>
          </a:p>
          <a:p>
            <a:r>
              <a:t>- Workbook 2, 球机, row 99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低功耗, row 15</a:t>
            </a:r>
          </a:p>
          <a:p>
            <a:r>
              <a:t>- Workbook 2, 低功耗, row 16</a:t>
            </a:r>
          </a:p>
          <a:p>
            <a:r>
              <a:t>- Workbook 2, 低功耗, row 17</a:t>
            </a:r>
          </a:p>
          <a:p>
            <a:r>
              <a:t>- Workbook 2, 低功耗, row 18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球机, row 100</a:t>
            </a:r>
          </a:p>
          <a:p>
            <a:r>
              <a:t>- Workbook 2, 球机, row 101</a:t>
            </a:r>
          </a:p>
          <a:p>
            <a:r>
              <a:t>- Workbook 2, 球机, row 102</a:t>
            </a:r>
          </a:p>
          <a:p>
            <a:r>
              <a:t>- Workbook 2, 球机, row 103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3, Chinese Quotation, row 36</a:t>
            </a:r>
          </a:p>
          <a:p>
            <a:r>
              <a:t>- Workbook 3, Chinese Quotation, row 37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3, Chinese Quotation, row 38</a:t>
            </a:r>
          </a:p>
          <a:p>
            <a:r>
              <a:t>- Workbook 3, Chinese Quotation, row 39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3, Chinese Quotation, row 40</a:t>
            </a:r>
          </a:p>
          <a:p>
            <a:r>
              <a:t>- Workbook 3, Chinese Quotation, row 42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3, Chinese Quotation, row 43</a:t>
            </a:r>
          </a:p>
          <a:p>
            <a:r>
              <a:t>- Workbook 3, Chinese Quotation, row 44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3, Chinese Quotation, row 45</a:t>
            </a:r>
          </a:p>
          <a:p>
            <a:r>
              <a:t>- Workbook 3, Chinese Quotation, row 46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3, Chinese Quotation, row 48</a:t>
            </a:r>
          </a:p>
          <a:p>
            <a:r>
              <a:t>- Workbook 3, Chinese Quotation, row 49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3, Chinese Quotation, row 50</a:t>
            </a:r>
          </a:p>
          <a:p>
            <a:r>
              <a:t>- Workbook 3, Chinese Quotation, row 51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3, Chinese Quotation, row 55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1, 牵心Pro（Carecampro), row 25</a:t>
            </a:r>
          </a:p>
          <a:p>
            <a:r>
              <a:t>- Workbook 1, 牵心Pro（Carecampro), row 26</a:t>
            </a:r>
          </a:p>
          <a:p>
            <a:r>
              <a:t>- Workbook 2, 摇头机, row 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低功耗, row 19</a:t>
            </a:r>
          </a:p>
          <a:p>
            <a:r>
              <a:t>- Workbook 2, 低功耗, row 20</a:t>
            </a:r>
          </a:p>
          <a:p>
            <a:r>
              <a:t>- Workbook 2, 低功耗, row 21</a:t>
            </a:r>
          </a:p>
          <a:p>
            <a:r>
              <a:t>- Workbook 2, 低功耗, row 22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摇头机, row 18</a:t>
            </a:r>
          </a:p>
          <a:p>
            <a:r>
              <a:t>- Workbook 3, Chinese Quotation, row 11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3, Chinese Quotation, row 12</a:t>
            </a:r>
          </a:p>
          <a:p>
            <a:r>
              <a:t>- Workbook 3, Chinese Quotation, row 13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3, Chinese Quotation, row 14</a:t>
            </a:r>
          </a:p>
          <a:p>
            <a:r>
              <a:t>- Workbook 3, Chinese Quotation, row 15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Company and contact information supplied by the user.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Workbook 2, 低功耗, row 23</a:t>
            </a:r>
          </a:p>
          <a:p>
            <a:r>
              <a:t>- Workbook 2, 低功耗, row 24</a:t>
            </a:r>
          </a:p>
          <a:p>
            <a:r>
              <a:t>- Workbook 2, 低功耗, row 25</a:t>
            </a:r>
          </a:p>
          <a:p>
            <a:r>
              <a:t>- Workbook 2, 低功耗, row 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8.png"/><Relationship Id="rId1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0.png"/><Relationship Id="rId1" Type="http://schemas.openxmlformats.org/officeDocument/2006/relationships/image" Target="../media/image59.pn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2.png"/><Relationship Id="rId1" Type="http://schemas.openxmlformats.org/officeDocument/2006/relationships/image" Target="../media/image61.png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4.png"/><Relationship Id="rId1" Type="http://schemas.openxmlformats.org/officeDocument/2006/relationships/image" Target="../media/image63.png"/></Relationships>
</file>

<file path=ppt/slides/_rels/slide3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6.png"/><Relationship Id="rId1" Type="http://schemas.openxmlformats.org/officeDocument/2006/relationships/image" Target="../media/image65.png"/></Relationships>
</file>

<file path=ppt/slides/_rels/slide3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8.png"/><Relationship Id="rId1" Type="http://schemas.openxmlformats.org/officeDocument/2006/relationships/image" Target="../media/image67.png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0.png"/><Relationship Id="rId1" Type="http://schemas.openxmlformats.org/officeDocument/2006/relationships/image" Target="../media/image69.png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2.png"/><Relationship Id="rId1" Type="http://schemas.openxmlformats.org/officeDocument/2006/relationships/image" Target="../media/image71.png"/></Relationships>
</file>

<file path=ppt/slides/_rels/slide3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4.png"/><Relationship Id="rId1" Type="http://schemas.openxmlformats.org/officeDocument/2006/relationships/image" Target="../media/image73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6.png"/><Relationship Id="rId1" Type="http://schemas.openxmlformats.org/officeDocument/2006/relationships/image" Target="../media/image75.png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8.png"/><Relationship Id="rId1" Type="http://schemas.openxmlformats.org/officeDocument/2006/relationships/image" Target="../media/image77.png"/></Relationships>
</file>

<file path=ppt/slides/_rels/slide4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0.png"/><Relationship Id="rId1" Type="http://schemas.openxmlformats.org/officeDocument/2006/relationships/image" Target="../media/image79.png"/></Relationships>
</file>

<file path=ppt/slides/_rels/slide4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2.png"/><Relationship Id="rId1" Type="http://schemas.openxmlformats.org/officeDocument/2006/relationships/image" Target="../media/image81.png"/></Relationships>
</file>

<file path=ppt/slides/_rels/slide4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4.png"/><Relationship Id="rId1" Type="http://schemas.openxmlformats.org/officeDocument/2006/relationships/image" Target="../media/image83.png"/></Relationships>
</file>

<file path=ppt/slides/_rels/slide4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6.png"/><Relationship Id="rId1" Type="http://schemas.openxmlformats.org/officeDocument/2006/relationships/image" Target="../media/image85.png"/></Relationships>
</file>

<file path=ppt/slides/_rels/slide4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8.png"/><Relationship Id="rId1" Type="http://schemas.openxmlformats.org/officeDocument/2006/relationships/image" Target="../media/image87.png"/></Relationships>
</file>

<file path=ppt/slides/_rels/slide4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0.png"/><Relationship Id="rId1" Type="http://schemas.openxmlformats.org/officeDocument/2006/relationships/image" Target="../media/image89.png"/></Relationships>
</file>

<file path=ppt/slides/_rels/slide4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2.png"/><Relationship Id="rId1" Type="http://schemas.openxmlformats.org/officeDocument/2006/relationships/image" Target="../media/image91.png"/></Relationships>
</file>

<file path=ppt/slides/_rels/slide4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4.png"/><Relationship Id="rId1" Type="http://schemas.openxmlformats.org/officeDocument/2006/relationships/image" Target="../media/image93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6.png"/><Relationship Id="rId1" Type="http://schemas.openxmlformats.org/officeDocument/2006/relationships/image" Target="../media/image95.png"/></Relationships>
</file>

<file path=ppt/slides/_rels/slide5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8.png"/><Relationship Id="rId1" Type="http://schemas.openxmlformats.org/officeDocument/2006/relationships/image" Target="../media/image97.png"/></Relationships>
</file>

<file path=ppt/slides/_rels/slide5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0.png"/><Relationship Id="rId1" Type="http://schemas.openxmlformats.org/officeDocument/2006/relationships/image" Target="../media/image99.png"/></Relationships>
</file>

<file path=ppt/slides/_rels/slide5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2.png"/><Relationship Id="rId1" Type="http://schemas.openxmlformats.org/officeDocument/2006/relationships/image" Target="../media/image101.png"/></Relationships>
</file>

<file path=ppt/slides/_rels/slide5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4.png"/><Relationship Id="rId1" Type="http://schemas.openxmlformats.org/officeDocument/2006/relationships/image" Target="../media/image103.png"/></Relationships>
</file>

<file path=ppt/slides/_rels/slide5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6.png"/><Relationship Id="rId1" Type="http://schemas.openxmlformats.org/officeDocument/2006/relationships/image" Target="../media/image105.png"/></Relationships>
</file>

<file path=ppt/slides/_rels/slide5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8.png"/><Relationship Id="rId1" Type="http://schemas.openxmlformats.org/officeDocument/2006/relationships/image" Target="../media/image107.png"/></Relationships>
</file>

<file path=ppt/slides/_rels/slide5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0.png"/><Relationship Id="rId1" Type="http://schemas.openxmlformats.org/officeDocument/2006/relationships/image" Target="../media/image109.png"/></Relationships>
</file>

<file path=ppt/slides/_rels/slide5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2.png"/><Relationship Id="rId1" Type="http://schemas.openxmlformats.org/officeDocument/2006/relationships/image" Target="../media/image111.png"/></Relationships>
</file>

<file path=ppt/slides/_rels/slide5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4.png"/><Relationship Id="rId1" Type="http://schemas.openxmlformats.org/officeDocument/2006/relationships/image" Target="../media/image113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6.png"/><Relationship Id="rId1" Type="http://schemas.openxmlformats.org/officeDocument/2006/relationships/image" Target="../media/image115.png"/></Relationships>
</file>

<file path=ppt/slides/_rels/slide6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8.png"/><Relationship Id="rId1" Type="http://schemas.openxmlformats.org/officeDocument/2006/relationships/image" Target="../media/image117.png"/></Relationships>
</file>

<file path=ppt/slides/_rels/slide6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0.png"/><Relationship Id="rId1" Type="http://schemas.openxmlformats.org/officeDocument/2006/relationships/image" Target="../media/image119.png"/></Relationships>
</file>

<file path=ppt/slides/_rels/slide6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2.png"/><Relationship Id="rId1" Type="http://schemas.openxmlformats.org/officeDocument/2006/relationships/image" Target="../media/image121.png"/></Relationships>
</file>

<file path=ppt/slides/_rels/slide6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4.png"/><Relationship Id="rId1" Type="http://schemas.openxmlformats.org/officeDocument/2006/relationships/image" Target="../media/image123.png"/></Relationships>
</file>

<file path=ppt/slides/_rels/slide6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6.png"/><Relationship Id="rId1" Type="http://schemas.openxmlformats.org/officeDocument/2006/relationships/image" Target="../media/image125.png"/></Relationships>
</file>

<file path=ppt/slides/_rels/slide6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8.png"/><Relationship Id="rId1" Type="http://schemas.openxmlformats.org/officeDocument/2006/relationships/image" Target="../media/image127.png"/></Relationships>
</file>

<file path=ppt/slides/_rels/slide6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30.png"/><Relationship Id="rId1" Type="http://schemas.openxmlformats.org/officeDocument/2006/relationships/image" Target="../media/image129.png"/></Relationships>
</file>

<file path=ppt/slides/_rels/slide6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32.png"/><Relationship Id="rId1" Type="http://schemas.openxmlformats.org/officeDocument/2006/relationships/image" Target="../media/image131.png"/></Relationships>
</file>

<file path=ppt/slides/_rels/slide6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34.png"/><Relationship Id="rId1" Type="http://schemas.openxmlformats.org/officeDocument/2006/relationships/image" Target="../media/image133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7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36.png"/><Relationship Id="rId1" Type="http://schemas.openxmlformats.org/officeDocument/2006/relationships/image" Target="../media/image135.png"/></Relationships>
</file>

<file path=ppt/slides/_rels/slide7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38.png"/><Relationship Id="rId1" Type="http://schemas.openxmlformats.org/officeDocument/2006/relationships/image" Target="../media/image137.png"/></Relationships>
</file>

<file path=ppt/slides/_rels/slide7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40.png"/><Relationship Id="rId1" Type="http://schemas.openxmlformats.org/officeDocument/2006/relationships/image" Target="../media/image139.png"/></Relationships>
</file>

<file path=ppt/slides/_rels/slide7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42.png"/><Relationship Id="rId1" Type="http://schemas.openxmlformats.org/officeDocument/2006/relationships/image" Target="../media/image141.png"/></Relationships>
</file>

<file path=ppt/slides/_rels/slide7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44.png"/><Relationship Id="rId1" Type="http://schemas.openxmlformats.org/officeDocument/2006/relationships/image" Target="../media/image143.png"/></Relationships>
</file>

<file path=ppt/slides/_rels/slide7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46.png"/><Relationship Id="rId1" Type="http://schemas.openxmlformats.org/officeDocument/2006/relationships/image" Target="../media/image145.png"/></Relationships>
</file>

<file path=ppt/slides/_rels/slide7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48.png"/><Relationship Id="rId1" Type="http://schemas.openxmlformats.org/officeDocument/2006/relationships/image" Target="../media/image147.png"/></Relationships>
</file>

<file path=ppt/slides/_rels/slide7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50.png"/><Relationship Id="rId1" Type="http://schemas.openxmlformats.org/officeDocument/2006/relationships/image" Target="../media/image149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1.png"/></Relationships>
</file>

<file path=ppt/slides/_rels/slide7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53.png"/><Relationship Id="rId1" Type="http://schemas.openxmlformats.org/officeDocument/2006/relationships/image" Target="../media/image152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8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55.png"/><Relationship Id="rId1" Type="http://schemas.openxmlformats.org/officeDocument/2006/relationships/image" Target="../media/image154.png"/></Relationships>
</file>

<file path=ppt/slides/_rels/slide8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57.png"/><Relationship Id="rId1" Type="http://schemas.openxmlformats.org/officeDocument/2006/relationships/image" Target="../media/image156.png"/></Relationships>
</file>

<file path=ppt/slides/_rels/slide8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59.png"/><Relationship Id="rId1" Type="http://schemas.openxmlformats.org/officeDocument/2006/relationships/image" Target="../media/image158.pn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cover-accent"/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31A34A"/>
          </a:solidFill>
          <a:ln w="9525">
            <a:solidFill>
              <a:srgbClr val="31A34A"/>
            </a:solidFill>
            <a:prstDash val="solid"/>
          </a:ln>
        </p:spPr>
      </p:sp>
      <p:sp>
        <p:nvSpPr>
          <p:cNvPr id="3" name="cover-title"/>
          <p:cNvSpPr>
            <a:spLocks noGrp="1"/>
          </p:cNvSpPr>
          <p:nvPr/>
        </p:nvSpPr>
        <p:spPr>
          <a:xfrm>
            <a:off x="704850" y="895350"/>
            <a:ext cx="86677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43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43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Arial" panose="020B0604020202020204" pitchFamily="34" charset="0"/>
              </a:rPr>
              <a:t>CCTV PRODUCT CATALOG</a:t>
            </a:r>
            <a:endParaRPr sz="43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4" name="cover-cn"/>
          <p:cNvSpPr>
            <a:spLocks noGrp="1"/>
          </p:cNvSpPr>
          <p:nvPr/>
        </p:nvSpPr>
        <p:spPr>
          <a:xfrm>
            <a:off x="704850" y="1714500"/>
            <a:ext cx="72390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85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85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安防监控摄像头产品目录</a:t>
            </a:r>
            <a:endParaRPr sz="285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5" name="cover-rule"/>
          <p:cNvSpPr>
            <a:spLocks noGrp="1"/>
          </p:cNvSpPr>
          <p:nvPr/>
        </p:nvSpPr>
        <p:spPr>
          <a:xfrm>
            <a:off x="704850" y="2476500"/>
            <a:ext cx="10668000" cy="0"/>
          </a:xfrm>
          <a:prstGeom prst="line">
            <a:avLst/>
          </a:prstGeom>
          <a:noFill/>
          <a:ln w="19050">
            <a:solidFill>
              <a:srgbClr val="D6DCE2"/>
            </a:solidFill>
            <a:prstDash val="solid"/>
          </a:ln>
        </p:spPr>
      </p:sp>
      <p:sp>
        <p:nvSpPr>
          <p:cNvPr id="6" name="cover-series"/>
          <p:cNvSpPr>
            <a:spLocks noGrp="1"/>
          </p:cNvSpPr>
          <p:nvPr/>
        </p:nvSpPr>
        <p:spPr>
          <a:xfrm>
            <a:off x="704850" y="2895600"/>
            <a:ext cx="100012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025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025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微软雅黑" panose="020B0503020204020204" charset="-122"/>
              </a:rPr>
              <a:t>SOLAR · INDOOR WiFi · OUTDOOR WiFi / 4G · BULB</a:t>
            </a:r>
            <a:endParaRPr sz="2025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微软雅黑" panose="020B0503020204020204" charset="-122"/>
            </a:endParaRPr>
          </a:p>
          <a:p>
            <a:pPr algn="l">
              <a:defRPr sz="2025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025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微软雅黑" panose="020B0503020204020204" charset="-122"/>
              </a:rPr>
              <a:t>太阳能 · 长电室内 WiFi · 长电室外 WiFi / 4G · 灯泡机</a:t>
            </a:r>
            <a:endParaRPr sz="2025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微软雅黑" panose="020B0503020204020204" charset="-122"/>
            </a:endParaRPr>
          </a:p>
        </p:txBody>
      </p:sp>
      <p:sp>
        <p:nvSpPr>
          <p:cNvPr id="7" name="cover-company"/>
          <p:cNvSpPr>
            <a:spLocks noGrp="1"/>
          </p:cNvSpPr>
          <p:nvPr/>
        </p:nvSpPr>
        <p:spPr>
          <a:xfrm>
            <a:off x="704850" y="4905375"/>
            <a:ext cx="68580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9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950" b="1">
                <a:solidFill>
                  <a:srgbClr val="232A32"/>
                </a:solidFill>
                <a:latin typeface="Franklin Gothic Book" charset="0"/>
                <a:ea typeface="黑体" panose="02010609060101010101" charset="-122"/>
                <a:cs typeface="微软雅黑" panose="020B0503020204020204" charset="-122"/>
              </a:rPr>
              <a:t>深圳市东鸿视科技有限公司</a:t>
            </a:r>
            <a:endParaRPr sz="1950" b="1">
              <a:solidFill>
                <a:srgbClr val="232A32"/>
              </a:solidFill>
              <a:latin typeface="Franklin Gothic Book" charset="0"/>
              <a:ea typeface="黑体" panose="02010609060101010101" charset="-122"/>
              <a:cs typeface="微软雅黑" panose="020B0503020204020204" charset="-122"/>
            </a:endParaRPr>
          </a:p>
          <a:p>
            <a:pPr algn="l">
              <a:defRPr sz="19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950" b="1">
                <a:solidFill>
                  <a:srgbClr val="232A32"/>
                </a:solidFill>
                <a:latin typeface="Franklin Gothic Book" charset="0"/>
                <a:ea typeface="黑体" panose="02010609060101010101" charset="-122"/>
                <a:cs typeface="微软雅黑" panose="020B0503020204020204" charset="-122"/>
              </a:rPr>
              <a:t>Shenzhen Donghongshi Technology Co., Ltd.</a:t>
            </a:r>
            <a:endParaRPr sz="1950" b="1">
              <a:solidFill>
                <a:srgbClr val="232A32"/>
              </a:solidFill>
              <a:latin typeface="Franklin Gothic Book" charset="0"/>
              <a:ea typeface="黑体" panose="02010609060101010101" charset="-122"/>
              <a:cs typeface="微软雅黑" panose="020B0503020204020204" charset="-122"/>
            </a:endParaRPr>
          </a:p>
        </p:txBody>
      </p:sp>
      <p:sp>
        <p:nvSpPr>
          <p:cNvPr id="8" name="cover-contact"/>
          <p:cNvSpPr>
            <a:spLocks noGrp="1"/>
          </p:cNvSpPr>
          <p:nvPr/>
        </p:nvSpPr>
        <p:spPr>
          <a:xfrm>
            <a:off x="704850" y="5848350"/>
            <a:ext cx="4572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8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Lily  |  +86 13715157004</a:t>
            </a:r>
            <a:endParaRPr sz="18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cover-year"/>
          <p:cNvSpPr>
            <a:spLocks noGrp="1"/>
          </p:cNvSpPr>
          <p:nvPr/>
        </p:nvSpPr>
        <p:spPr>
          <a:xfrm>
            <a:off x="9525000" y="4905375"/>
            <a:ext cx="18478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5100" b="1">
                <a:solidFill>
                  <a:srgbClr val="31A34A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5100" b="1">
                <a:solidFill>
                  <a:srgbClr val="31A34A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2026</a:t>
            </a:r>
            <a:endParaRPr sz="5100" b="1">
              <a:solidFill>
                <a:srgbClr val="31A34A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10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Solar Cameras / 太阳能摄像机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10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08 / 17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10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10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DS-S15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10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10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7W solar charging / 7W 太阳能充电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10000mAh rechargeable battery / 10000mAh 可充电电池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10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10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15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10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10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DS-S16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10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10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7W solar charging / 7W 太阳能充电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10000mAh rechargeable battery / 10000mAh 可充电电池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10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10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16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10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10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10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10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11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Solar Cameras / 太阳能摄像机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11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09 / 17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11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11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DS-S17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11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11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7W solar charging / 7W 太阳能充电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10000mAh rechargeable battery / 10000mAh 可充电电池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11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11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17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11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11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DS-S18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11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3MP+3MP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11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7W solar charging / 7W 太阳能充电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10000mAh rechargeable battery / 10000mAh 可充电电池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11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11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18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11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11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11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11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12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Solar Cameras / 太阳能摄像机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12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10 / 17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12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12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DS-S19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12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3MP+3MP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12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7W solar charging / 7W 太阳能充电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10000mAh rechargeable battery / 10000mAh 可充电电池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12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12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19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12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12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DS-S20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12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3MP+3MP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12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7W solar charging / 7W 太阳能充电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10000mAh rechargeable battery / 10000mAh 可充电电池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12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12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20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12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12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12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12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13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Solar Cameras / 太阳能摄像机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13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11 / 17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13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13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DS-S21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13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3MP+3MP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13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7W solar charging / 7W 太阳能充电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10000mAh rechargeable battery / 10000mAh 可充电电池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13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13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21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13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13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DS-S22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13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3MP+3MP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13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7W solar charging / 7W 太阳能充电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10000mAh rechargeable battery / 10000mAh 可充电电池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13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13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22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13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13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13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13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14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Solar Cameras / 太阳能摄像机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14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12 / 17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14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14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DS-S23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14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14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7W solar charging / 7W 太阳能充电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10000mAh rechargeable battery / 10000mAh 可充电电池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14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14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23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14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14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DS-S24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14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14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7W solar charging / 7W 太阳能充电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10000mAh rechargeable battery / 10000mAh 可充电电池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14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14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24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14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14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14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14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15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Solar Cameras / 太阳能摄像机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15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13 / 17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15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15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DS-S25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15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15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7W solar charging / 7W 太阳能充电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10000mAh rechargeable battery / 10000mAh 可充电电池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15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15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25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15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15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DS-S26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15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15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7W solar charging / 7W 太阳能充电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10000mAh rechargeable battery / 10000mAh 可充电电池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15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15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26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15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15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15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15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16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Solar Cameras / 太阳能摄像机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16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14 / 17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16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16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DS-S27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16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300万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16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Solar-powered installation / 太阳能供电安装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AOV low-power monitoring / AOV 低功耗监控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SIM connectivity / 4G LTE SIM 卡联网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16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Remote pan-tilt control / 远程云台控制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16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27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16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16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DS-S28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16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4MP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16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Solar-powered installation / 太阳能供电安装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Remote pan-tilt control / 远程云台控制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16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16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28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16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16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16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16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17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Solar Cameras / 太阳能摄像机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17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15 / 17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17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17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DS-S29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17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400万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17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Solar-powered installation / 太阳能供电安装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AOV low-power monitoring / AOV 低功耗监控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SIM connectivity / 4G LTE SIM 卡联网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17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Remote pan-tilt control / 远程云台控制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17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29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17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17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DS-S30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17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4MP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17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Solar-powered installation / 太阳能供电安装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AOV low-power monitoring / AOV 低功耗监控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SIM connectivity / 4G LTE SIM 卡联网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17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17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30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17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17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17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17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18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Solar Cameras / 太阳能摄像机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18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16 / 17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18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18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DS-S31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18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4MP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18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Solar-powered installation / 太阳能供电安装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AOV low-power monitoring / AOV 低功耗监控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SIM connectivity / 4G LTE SIM 卡联网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18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Remote pan-tilt control / 远程云台控制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18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31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18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18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DS-S32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18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6MP（1920*1080*3）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18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Solar-powered installation / 太阳能供电安装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AOV low-power monitoring / AOV 低功耗监控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SIM connectivity / 4G LTE SIM 卡联网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18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18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32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18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18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18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18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19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Solar Cameras / 太阳能摄像机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19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17 / 17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19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19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DS-S33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19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6MP（1920*1080*3）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19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Solar-powered installation / 太阳能供电安装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AOV low-power monitoring / AOV 低功耗监控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SIM connectivity / 4G LTE SIM 卡联网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19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Remote pan-tilt control / 远程云台控制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19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33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19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19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DS-S34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19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9MP（三个300万镜头）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19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Solar-powered installation / 太阳能供电安装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AOV low-power monitoring / AOV 低功耗监控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SIM connectivity / 4G LTE SIM 卡联网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19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19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34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19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19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19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19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erview-title"/>
          <p:cNvSpPr>
            <a:spLocks noGrp="1"/>
          </p:cNvSpPr>
          <p:nvPr/>
        </p:nvSpPr>
        <p:spPr>
          <a:xfrm>
            <a:off x="400050" y="342900"/>
            <a:ext cx="78105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l">
              <a:defRPr sz="360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60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微软雅黑" panose="020B0503020204020204" charset="-122"/>
              </a:rPr>
              <a:t>Product Series / 产品系列</a:t>
            </a:r>
            <a:endParaRPr sz="360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verview-note"/>
          <p:cNvSpPr>
            <a:spLocks noGrp="1"/>
          </p:cNvSpPr>
          <p:nvPr/>
        </p:nvSpPr>
        <p:spPr>
          <a:xfrm>
            <a:off x="400050" y="971550"/>
            <a:ext cx="10668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endParaRPr sz="1800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overview-code-S"/>
          <p:cNvSpPr>
            <a:spLocks noGrp="1"/>
          </p:cNvSpPr>
          <p:nvPr/>
        </p:nvSpPr>
        <p:spPr>
          <a:xfrm>
            <a:off x="400050" y="2000250"/>
            <a:ext cx="1619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1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1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DS-S01—</a:t>
            </a:r>
            <a:endParaRPr sz="21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5" name="overview-name-S"/>
          <p:cNvSpPr>
            <a:spLocks noGrp="1"/>
          </p:cNvSpPr>
          <p:nvPr/>
        </p:nvSpPr>
        <p:spPr>
          <a:xfrm>
            <a:off x="2238375" y="2000250"/>
            <a:ext cx="7334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10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100" b="1">
                <a:solidFill>
                  <a:srgbClr val="232A32"/>
                </a:solidFill>
                <a:latin typeface="Franklin Gothic Book" charset="0"/>
                <a:ea typeface="黑体" panose="02010609060101010101" charset="-122"/>
                <a:cs typeface="微软雅黑" panose="020B0503020204020204" charset="-122"/>
              </a:rPr>
              <a:t>Solar &amp; Low-Power Cameras / 太阳能与低功耗摄像机</a:t>
            </a:r>
            <a:endParaRPr sz="2100" b="1">
              <a:solidFill>
                <a:srgbClr val="232A32"/>
              </a:solidFill>
              <a:latin typeface="Franklin Gothic Book" charset="0"/>
              <a:ea typeface="黑体" panose="02010609060101010101" charset="-122"/>
              <a:cs typeface="微软雅黑" panose="020B0503020204020204" charset="-122"/>
            </a:endParaRPr>
          </a:p>
        </p:txBody>
      </p:sp>
      <p:sp>
        <p:nvSpPr>
          <p:cNvPr id="6" name="overview-count-S"/>
          <p:cNvSpPr>
            <a:spLocks noGrp="1"/>
          </p:cNvSpPr>
          <p:nvPr/>
        </p:nvSpPr>
        <p:spPr>
          <a:xfrm>
            <a:off x="9906000" y="2000250"/>
            <a:ext cx="1809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8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800" b="0">
                <a:solidFill>
                  <a:srgbClr val="59636F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34 styles / 34 款</a:t>
            </a:r>
            <a:endParaRPr sz="1800" b="0">
              <a:solidFill>
                <a:srgbClr val="59636F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overview-desc-S"/>
          <p:cNvSpPr>
            <a:spLocks noGrp="1"/>
          </p:cNvSpPr>
          <p:nvPr/>
        </p:nvSpPr>
        <p:spPr>
          <a:xfrm>
            <a:off x="2238375" y="2428875"/>
            <a:ext cx="857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7574"/>
          </a:bodyPr>
          <a:lstStyle/>
          <a:p>
            <a:pPr algn="l">
              <a:defRPr sz="1575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59636F"/>
                </a:solidFill>
                <a:latin typeface="Franklin Gothic Book" charset="0"/>
                <a:ea typeface="黑体" panose="02010609060101010101" charset="-122"/>
                <a:cs typeface="微软雅黑" panose="020B0503020204020204" charset="-122"/>
              </a:rPr>
              <a:t>Off-grid monitoring with solar charging and low-power operation / 面向离网监控的太阳能充电与低功耗方案</a:t>
            </a:r>
            <a:endParaRPr sz="1575" b="0">
              <a:solidFill>
                <a:srgbClr val="59636F"/>
              </a:solidFill>
              <a:latin typeface="Franklin Gothic Book" charset="0"/>
              <a:ea typeface="黑体" panose="02010609060101010101" charset="-122"/>
              <a:cs typeface="微软雅黑" panose="020B0503020204020204" charset="-122"/>
            </a:endParaRPr>
          </a:p>
        </p:txBody>
      </p:sp>
      <p:sp>
        <p:nvSpPr>
          <p:cNvPr id="8" name="overview-rule-S"/>
          <p:cNvSpPr>
            <a:spLocks noGrp="1"/>
          </p:cNvSpPr>
          <p:nvPr/>
        </p:nvSpPr>
        <p:spPr>
          <a:xfrm>
            <a:off x="400050" y="28765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9" name="overview-code-L"/>
          <p:cNvSpPr>
            <a:spLocks noGrp="1"/>
          </p:cNvSpPr>
          <p:nvPr/>
        </p:nvSpPr>
        <p:spPr>
          <a:xfrm>
            <a:off x="400050" y="3067050"/>
            <a:ext cx="1619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1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1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DS-L01—</a:t>
            </a:r>
            <a:endParaRPr sz="21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overview-name-L"/>
          <p:cNvSpPr>
            <a:spLocks noGrp="1"/>
          </p:cNvSpPr>
          <p:nvPr/>
        </p:nvSpPr>
        <p:spPr>
          <a:xfrm>
            <a:off x="2238375" y="3067050"/>
            <a:ext cx="7334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10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100" b="1">
                <a:solidFill>
                  <a:srgbClr val="232A32"/>
                </a:solidFill>
                <a:latin typeface="Franklin Gothic Book" charset="0"/>
                <a:ea typeface="黑体" panose="02010609060101010101" charset="-122"/>
                <a:cs typeface="微软雅黑" panose="020B0503020204020204" charset="-122"/>
              </a:rPr>
              <a:t>Powered WiFi Indoor Cameras / 长电 WiFi 室内摄像机</a:t>
            </a:r>
            <a:endParaRPr sz="2100" b="1">
              <a:solidFill>
                <a:srgbClr val="232A32"/>
              </a:solidFill>
              <a:latin typeface="Franklin Gothic Book" charset="0"/>
              <a:ea typeface="黑体" panose="02010609060101010101" charset="-122"/>
              <a:cs typeface="微软雅黑" panose="020B0503020204020204" charset="-122"/>
            </a:endParaRPr>
          </a:p>
        </p:txBody>
      </p:sp>
      <p:sp>
        <p:nvSpPr>
          <p:cNvPr id="11" name="overview-count-L"/>
          <p:cNvSpPr>
            <a:spLocks noGrp="1"/>
          </p:cNvSpPr>
          <p:nvPr/>
        </p:nvSpPr>
        <p:spPr>
          <a:xfrm>
            <a:off x="9906000" y="3067050"/>
            <a:ext cx="1809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8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800" b="0">
                <a:solidFill>
                  <a:srgbClr val="59636F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30 styles / 30 款</a:t>
            </a:r>
            <a:endParaRPr sz="1800" b="0">
              <a:solidFill>
                <a:srgbClr val="59636F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2" name="overview-desc-L"/>
          <p:cNvSpPr>
            <a:spLocks noGrp="1"/>
          </p:cNvSpPr>
          <p:nvPr/>
        </p:nvSpPr>
        <p:spPr>
          <a:xfrm>
            <a:off x="2238375" y="3495675"/>
            <a:ext cx="857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59636F"/>
                </a:solidFill>
                <a:latin typeface="Franklin Gothic Book" charset="0"/>
                <a:ea typeface="黑体" panose="02010609060101010101" charset="-122"/>
                <a:cs typeface="微软雅黑" panose="020B0503020204020204" charset="-122"/>
              </a:rPr>
              <a:t>Continuous-power indoor monitoring and video-call solutions / 持续供电的室内监控与视频通话方案</a:t>
            </a:r>
            <a:endParaRPr sz="1575" b="0">
              <a:solidFill>
                <a:srgbClr val="59636F"/>
              </a:solidFill>
              <a:latin typeface="Franklin Gothic Book" charset="0"/>
              <a:ea typeface="黑体" panose="02010609060101010101" charset="-122"/>
              <a:cs typeface="微软雅黑" panose="020B0503020204020204" charset="-122"/>
            </a:endParaRPr>
          </a:p>
        </p:txBody>
      </p:sp>
      <p:sp>
        <p:nvSpPr>
          <p:cNvPr id="13" name="overview-rule-L"/>
          <p:cNvSpPr>
            <a:spLocks noGrp="1"/>
          </p:cNvSpPr>
          <p:nvPr/>
        </p:nvSpPr>
        <p:spPr>
          <a:xfrm>
            <a:off x="400050" y="39433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14" name="overview-code-P"/>
          <p:cNvSpPr>
            <a:spLocks noGrp="1"/>
          </p:cNvSpPr>
          <p:nvPr/>
        </p:nvSpPr>
        <p:spPr>
          <a:xfrm>
            <a:off x="400050" y="4133850"/>
            <a:ext cx="1619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1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1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DS-P01—</a:t>
            </a:r>
            <a:endParaRPr sz="21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overview-name-P"/>
          <p:cNvSpPr>
            <a:spLocks noGrp="1"/>
          </p:cNvSpPr>
          <p:nvPr/>
        </p:nvSpPr>
        <p:spPr>
          <a:xfrm>
            <a:off x="2238375" y="4133850"/>
            <a:ext cx="7334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8170"/>
          </a:bodyPr>
          <a:lstStyle/>
          <a:p>
            <a:pPr algn="l">
              <a:defRPr sz="210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100" b="1">
                <a:solidFill>
                  <a:srgbClr val="232A32"/>
                </a:solidFill>
                <a:latin typeface="Franklin Gothic Book" charset="0"/>
                <a:ea typeface="黑体" panose="02010609060101010101" charset="-122"/>
                <a:cs typeface="微软雅黑" panose="020B0503020204020204" charset="-122"/>
              </a:rPr>
              <a:t>Powered WiFi &amp; 4G Outdoor Cameras / 长电 WiFi 与 4G 室外摄像机</a:t>
            </a:r>
            <a:endParaRPr sz="2100" b="1">
              <a:solidFill>
                <a:srgbClr val="232A32"/>
              </a:solidFill>
              <a:latin typeface="Franklin Gothic Book" charset="0"/>
              <a:ea typeface="黑体" panose="02010609060101010101" charset="-122"/>
              <a:cs typeface="微软雅黑" panose="020B0503020204020204" charset="-122"/>
            </a:endParaRPr>
          </a:p>
        </p:txBody>
      </p:sp>
      <p:sp>
        <p:nvSpPr>
          <p:cNvPr id="16" name="overview-count-P"/>
          <p:cNvSpPr>
            <a:spLocks noGrp="1"/>
          </p:cNvSpPr>
          <p:nvPr/>
        </p:nvSpPr>
        <p:spPr>
          <a:xfrm>
            <a:off x="9906000" y="4133850"/>
            <a:ext cx="1809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8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800" b="0">
                <a:solidFill>
                  <a:srgbClr val="59636F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87 styles / 87 款</a:t>
            </a:r>
            <a:endParaRPr sz="1800" b="0">
              <a:solidFill>
                <a:srgbClr val="59636F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overview-desc-P"/>
          <p:cNvSpPr>
            <a:spLocks noGrp="1"/>
          </p:cNvSpPr>
          <p:nvPr/>
        </p:nvSpPr>
        <p:spPr>
          <a:xfrm>
            <a:off x="2238375" y="4562475"/>
            <a:ext cx="857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59636F"/>
                </a:solidFill>
                <a:latin typeface="Franklin Gothic Book" charset="0"/>
                <a:ea typeface="黑体" panose="02010609060101010101" charset="-122"/>
                <a:cs typeface="微软雅黑" panose="020B0503020204020204" charset="-122"/>
              </a:rPr>
              <a:t>Professional outdoor PTZ, multi-lens and 4G surveillance / 专业室外云台、多镜头与 4G 监控方案</a:t>
            </a:r>
            <a:endParaRPr sz="1575" b="0">
              <a:solidFill>
                <a:srgbClr val="59636F"/>
              </a:solidFill>
              <a:latin typeface="Franklin Gothic Book" charset="0"/>
              <a:ea typeface="黑体" panose="02010609060101010101" charset="-122"/>
              <a:cs typeface="微软雅黑" panose="020B0503020204020204" charset="-122"/>
            </a:endParaRPr>
          </a:p>
        </p:txBody>
      </p:sp>
      <p:sp>
        <p:nvSpPr>
          <p:cNvPr id="18" name="overview-rule-P"/>
          <p:cNvSpPr>
            <a:spLocks noGrp="1"/>
          </p:cNvSpPr>
          <p:nvPr/>
        </p:nvSpPr>
        <p:spPr>
          <a:xfrm>
            <a:off x="400050" y="50101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19" name="overview-code-B"/>
          <p:cNvSpPr>
            <a:spLocks noGrp="1"/>
          </p:cNvSpPr>
          <p:nvPr/>
        </p:nvSpPr>
        <p:spPr>
          <a:xfrm>
            <a:off x="400050" y="5200650"/>
            <a:ext cx="1619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1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1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DS-B01—</a:t>
            </a:r>
            <a:endParaRPr sz="21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20" name="overview-name-B"/>
          <p:cNvSpPr>
            <a:spLocks noGrp="1"/>
          </p:cNvSpPr>
          <p:nvPr/>
        </p:nvSpPr>
        <p:spPr>
          <a:xfrm>
            <a:off x="2238375" y="5200650"/>
            <a:ext cx="7334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10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100" b="1">
                <a:solidFill>
                  <a:srgbClr val="232A32"/>
                </a:solidFill>
                <a:latin typeface="Franklin Gothic Book" charset="0"/>
                <a:ea typeface="黑体" panose="02010609060101010101" charset="-122"/>
                <a:cs typeface="微软雅黑" panose="020B0503020204020204" charset="-122"/>
              </a:rPr>
              <a:t>Bulb Cameras / 灯泡摄像机</a:t>
            </a:r>
            <a:endParaRPr sz="2100" b="1">
              <a:solidFill>
                <a:srgbClr val="232A32"/>
              </a:solidFill>
              <a:latin typeface="Franklin Gothic Book" charset="0"/>
              <a:ea typeface="黑体" panose="02010609060101010101" charset="-122"/>
              <a:cs typeface="微软雅黑" panose="020B0503020204020204" charset="-122"/>
            </a:endParaRPr>
          </a:p>
        </p:txBody>
      </p:sp>
      <p:sp>
        <p:nvSpPr>
          <p:cNvPr id="21" name="overview-count-B"/>
          <p:cNvSpPr>
            <a:spLocks noGrp="1"/>
          </p:cNvSpPr>
          <p:nvPr/>
        </p:nvSpPr>
        <p:spPr>
          <a:xfrm>
            <a:off x="9906000" y="5200650"/>
            <a:ext cx="1809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8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800" b="0">
                <a:solidFill>
                  <a:srgbClr val="59636F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8 styles / 8 款</a:t>
            </a:r>
            <a:endParaRPr sz="1800" b="0">
              <a:solidFill>
                <a:srgbClr val="59636F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22" name="overview-desc-B"/>
          <p:cNvSpPr>
            <a:spLocks noGrp="1"/>
          </p:cNvSpPr>
          <p:nvPr/>
        </p:nvSpPr>
        <p:spPr>
          <a:xfrm>
            <a:off x="2238375" y="5629275"/>
            <a:ext cx="857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59636F"/>
                </a:solidFill>
                <a:latin typeface="Franklin Gothic Book" charset="0"/>
                <a:ea typeface="黑体" panose="02010609060101010101" charset="-122"/>
                <a:cs typeface="微软雅黑" panose="020B0503020204020204" charset="-122"/>
              </a:rPr>
              <a:t>Easy-install E27 lighting and surveillance solutions / 易安装的 E27 照明监控方案</a:t>
            </a:r>
            <a:endParaRPr sz="1575" b="0">
              <a:solidFill>
                <a:srgbClr val="59636F"/>
              </a:solidFill>
              <a:latin typeface="Franklin Gothic Book" charset="0"/>
              <a:ea typeface="黑体" panose="02010609060101010101" charset="-122"/>
              <a:cs typeface="微软雅黑" panose="020B0503020204020204" charset="-122"/>
            </a:endParaRPr>
          </a:p>
        </p:txBody>
      </p:sp>
      <p:sp>
        <p:nvSpPr>
          <p:cNvPr id="23" name="overview-rule-B"/>
          <p:cNvSpPr>
            <a:spLocks noGrp="1"/>
          </p:cNvSpPr>
          <p:nvPr/>
        </p:nvSpPr>
        <p:spPr>
          <a:xfrm>
            <a:off x="400050" y="60769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4" name="footer-rule-2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5" name="footer-company-2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6" name="footer-contact-2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2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20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Indoor WiFi Cameras / 长电 WiFi 室内机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20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01 / 15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20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20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DS-L01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20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3MP*2镜头-6MP    |    APP: Carecam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20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9136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Continuous-power indoor monitoring / 长电室内持续监控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20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TF card and cloud storage / TF卡与云存储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20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 / 30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20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20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DS-L02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20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/ 5MP    |    APP: Carecam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20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Continuous-power indoor monitoring / 长电室内持续监控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WiFi remote viewing / WiFi 远程查看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20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Infrared night vision / 红外夜视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20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 / 30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20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20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20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20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21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Indoor WiFi Cameras / 长电 WiFi 室内机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21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02 / 15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21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21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DS-L03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21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    |    APP: Carecam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21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Continuous-power indoor monitoring / 长电室内持续监控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WiFi remote viewing / WiFi 远程查看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21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Infrared night vision / 红外夜视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21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3 / 30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21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21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DS-L04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21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 / 5MP    |    APP: Carecam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21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9136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Continuous-power indoor monitoring / 长电室内持续监控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21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TF card and cloud storage / TF卡与云存储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21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4 / 30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21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21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21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21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22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Indoor WiFi Cameras / 长电 WiFi 室内机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22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03 / 15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22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22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DS-L05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22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4MP=2MP*2镜头 / 4MP    |    APP: Carecam Pro /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22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8469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Continuous-power indoor monitoring / 长电室内持续监控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22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Infrared night vision / 红外夜视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22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5 / 30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22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22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DS-L06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22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4MP=2MP*2镜头    |    APP: Carecam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22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8469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Continuous-power indoor monitoring / 长电室内持续监控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22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Infrared night vision / 红外夜视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22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6 / 30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22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22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22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22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23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Indoor WiFi Cameras / 长电 WiFi 室内机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23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04 / 15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23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23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DS-L07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6" name="original-23-0"/>
          <p:cNvSpPr>
            <a:spLocks noGrp="1"/>
          </p:cNvSpPr>
          <p:nvPr/>
        </p:nvSpPr>
        <p:spPr>
          <a:xfrm>
            <a:off x="4953000" y="1114425"/>
            <a:ext cx="6667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1">
                <a:solidFill>
                  <a:srgbClr val="232A32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Original model / 原型号: 1537</a:t>
            </a:r>
            <a:endParaRPr sz="1575" b="1">
              <a:solidFill>
                <a:srgbClr val="232A32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23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V380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23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Continuous-power indoor monitoring / 长电室内持续监控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Remote pan-tilt control / 远程云台控制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23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2.8-inch display / 2.8 英寸显示屏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23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7 / 30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23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23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DS-L08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4" name="original-23-1"/>
          <p:cNvSpPr>
            <a:spLocks noGrp="1"/>
          </p:cNvSpPr>
          <p:nvPr/>
        </p:nvSpPr>
        <p:spPr>
          <a:xfrm>
            <a:off x="4953000" y="3743325"/>
            <a:ext cx="6667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1">
                <a:solidFill>
                  <a:srgbClr val="232A32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Original model / 原型号: 1538</a:t>
            </a:r>
            <a:endParaRPr sz="1575" b="1">
              <a:solidFill>
                <a:srgbClr val="232A32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23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V380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23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Continuous-power indoor monitoring / 长电室内持续监控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Remote pan-tilt control / 远程云台控制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23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2.8-inch display / 2.8 英寸显示屏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23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8 / 30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23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23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23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23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24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Indoor WiFi Cameras / 长电 WiFi 室内机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24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05 / 15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24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24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DS-L09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24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V380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24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 lnSpcReduction="2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Continuous-power indoor monitoring / 长电室内持续监控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24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Infrared night vision / 红外夜视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24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9 / 30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24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24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DS-L10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24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V380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24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 lnSpcReduction="2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Continuous-power indoor monitoring / 长电室内持续监控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24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Infrared night vision / 红外夜视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24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10 / 30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24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24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24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24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25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Indoor WiFi Cameras / 长电 WiFi 室内机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25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06 / 15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25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25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DS-L11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25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V380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25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 lnSpcReduction="2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Continuous-power indoor monitoring / 长电室内持续监控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25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Infrared night vision / 红外夜视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25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11 / 30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25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25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DS-L12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25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V380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25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 lnSpcReduction="2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Continuous-power indoor monitoring / 长电室内持续监控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25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Infrared night vision / 红外夜视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25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12 / 30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25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25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25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25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26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Indoor WiFi Cameras / 长电 WiFi 室内机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26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07 / 15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26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26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DS-L13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26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V380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26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 lnSpcReduction="2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Continuous-power indoor monitoring / 长电室内持续监控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26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Infrared night vision / 红外夜视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26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13 / 30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26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26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DS-L14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26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V380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26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 lnSpcReduction="2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Continuous-power indoor monitoring / 长电室内持续监控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26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Infrared night vision / 红外夜视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26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14 / 30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26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26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26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26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27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Indoor WiFi Cameras / 长电 WiFi 室内机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27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08 / 15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27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27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DS-L15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27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V380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27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 lnSpcReduction="2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Continuous-power indoor monitoring / 长电室内持续监控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27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Infrared night vision / 红外夜视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27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15 / 30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27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27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DS-L16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27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V380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27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 lnSpcReduction="2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Continuous-power indoor monitoring / 长电室内持续监控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27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Infrared night vision / 红外夜视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27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16 / 30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27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27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27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27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28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Indoor WiFi </a:t>
            </a:r>
            <a:r>
              <a:rPr lang="en-US"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Dual Lens </a:t>
            </a: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Cameras / 长电 WiF</a:t>
            </a:r>
            <a:r>
              <a:rPr lang="en-US"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i </a:t>
            </a:r>
            <a:r>
              <a:rPr lang="zh-CN" altLang="en-US"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双镜头</a:t>
            </a: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 室内机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28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09 / 15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28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28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DS-L17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28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    |    APP: V380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28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 lnSpcReduction="2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Continuous-power indoor monitoring / 长电室内持续监控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28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28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17 / 30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28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28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DS-L18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28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    |    APP: V380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28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 lnSpcReduction="2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Continuous-power indoor monitoring / 长电室内持续监控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28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28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18 / 30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28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28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28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28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29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Indoor WiFi </a:t>
            </a:r>
            <a:r>
              <a:rPr lang="en-US"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Dual Lens </a:t>
            </a: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Cameras / 长电 WiFi </a:t>
            </a:r>
            <a:r>
              <a:rPr lang="zh-CN"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双镜头</a:t>
            </a: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室内机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29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10 / 15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29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29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DS-L19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29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    |    APP: V380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29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 lnSpcReduction="2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Continuous-power indoor monitoring / 长电室内持续监控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29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29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19 / 30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29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29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DS-L20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29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    |    APP: V380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29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 lnSpcReduction="2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Continuous-power indoor monitoring / 长电室内持续监控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29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29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20 / 30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29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29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29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29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3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Solar Cameras / 太阳能摄像机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3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01 / 17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3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3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DS-S01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3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    |    APP: Carecam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3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Solar-powered installation / 太阳能供电安装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WiFi remote viewing / WiFi 远程查看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3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installation design / 适合室外安装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TF card and cloud storage / TF卡与云存储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3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3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3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DS-S02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4" name="original-3-1"/>
          <p:cNvSpPr>
            <a:spLocks noGrp="1"/>
          </p:cNvSpPr>
          <p:nvPr/>
        </p:nvSpPr>
        <p:spPr>
          <a:xfrm>
            <a:off x="4953000" y="3743325"/>
            <a:ext cx="6667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endParaRPr sz="1575" b="1">
              <a:solidFill>
                <a:srgbClr val="232A32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3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    |    APP: Carecam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3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Solar-powered installation / 太阳能供电安装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AOV low-power monitoring / AOV 低功耗监控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WiFi remote viewing / WiFi 远程查看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3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3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3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3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3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3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784840" y="384873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30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Indoor WiFi Cameras / 长电 WiFi 室内机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30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11 / 15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30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30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DS-L21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6" name="original-30-0"/>
          <p:cNvSpPr>
            <a:spLocks noGrp="1"/>
          </p:cNvSpPr>
          <p:nvPr/>
        </p:nvSpPr>
        <p:spPr>
          <a:xfrm>
            <a:off x="4953000" y="1114425"/>
            <a:ext cx="6667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1">
                <a:solidFill>
                  <a:srgbClr val="232A32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Original model / 原型号: YY-Y610A(5V)</a:t>
            </a:r>
            <a:endParaRPr sz="1575" b="1">
              <a:solidFill>
                <a:srgbClr val="232A32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30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30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Continuous-power indoor monitoring / 长电室内持续监控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90° tilt / 355° 水平与 90°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30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30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21 / 30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30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30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DS-L22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4" name="original-30-1"/>
          <p:cNvSpPr>
            <a:spLocks noGrp="1"/>
          </p:cNvSpPr>
          <p:nvPr/>
        </p:nvSpPr>
        <p:spPr>
          <a:xfrm>
            <a:off x="4953000" y="3743325"/>
            <a:ext cx="6667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1">
                <a:solidFill>
                  <a:srgbClr val="232A32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Original model / 原型号: YY-Y611A月牙（5V)</a:t>
            </a:r>
            <a:endParaRPr sz="1575" b="1">
              <a:solidFill>
                <a:srgbClr val="232A32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30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30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Continuous-power indoor monitoring / 长电室内持续监控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90° tilt / 355° 水平与 90°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30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30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22 / 30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30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30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30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30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31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Indoor WiFi Cameras / 长电 WiFi 室内机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31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12 / 15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31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31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DS-L23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31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31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Continuous-power indoor monitoring / 长电室内持续监控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90° tilt / 355° 水平与 90°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31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31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23 / 30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31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31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DS-L24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31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31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Continuous-power indoor monitoring / 长电室内持续监控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90° tilt / 355° 水平与 90°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31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31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24 / 30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31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31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31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31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32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Indoor WiFi</a:t>
            </a:r>
            <a:r>
              <a:rPr lang="en-US"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 Dual Lens </a:t>
            </a: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 Cameras / 长电 WiFi </a:t>
            </a:r>
            <a:r>
              <a:rPr lang="zh-CN"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双镜头</a:t>
            </a: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室内机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32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13 / 15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32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32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DS-L25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32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4MP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32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Continuous-power indoor monitoring / 长电室内持续监控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90° tilt / 355° 水平与 90°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32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32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25 / 30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32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32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DS-L26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32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4MP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32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Continuous-power indoor monitoring / 长电室内持续监控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90° tilt / 355° 水平与 90°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32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32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26 / 30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32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32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32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32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33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Indoor WiFi Cameras / 长电 WiFi 室内机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33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14 / 15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33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33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DS-L27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33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4MP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33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Continuous-power indoor monitoring / 长电室内持续监控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90° tilt / 355° 水平与 90°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33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33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27 / 30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33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33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DS-L28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33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—    |    APP: IM CAM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33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Continuous-power indoor monitoring / 长电室内持续监控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WiFi remote viewing / WiFi 远程查看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33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One-touch video calling / 一键视频通话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2.8-inch display / 2.8 英寸显示屏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33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28 / 30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33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33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33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33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34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lang="en-US"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Video Calling </a:t>
            </a: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Cameras / </a:t>
            </a:r>
            <a:r>
              <a:rPr lang="zh-CN"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视频</a:t>
            </a:r>
            <a:r>
              <a:rPr lang="zh-CN"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摄像机</a:t>
            </a:r>
            <a:endParaRPr lang="zh-CN"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34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15 / 15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34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34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DS-L29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34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—    |    APP: IM CAM / 牵心PRO（Carecam pro)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34-0"/>
          <p:cNvSpPr>
            <a:spLocks noGrp="1"/>
          </p:cNvSpPr>
          <p:nvPr/>
        </p:nvSpPr>
        <p:spPr>
          <a:xfrm>
            <a:off x="3143885" y="186182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9136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Continuous-power indoor monitoring / 长电室内持续监控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34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One-touch video calling / 一键视频通话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2.8-inch display / 2.8 英寸显示屏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34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29 / 30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34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34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DS-L30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34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IM CAM /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34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Continuous-power indoor monitoring / 长电室内持续监控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One-touch video calling / 一键视频通话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34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2.8-inch display / 2.8 英寸显示屏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Infrared night vision / 红外夜视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34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30 / 30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34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34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34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45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</a:t>
            </a:r>
            <a:r>
              <a:rPr lang="zh-CN"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室内摇头</a:t>
            </a: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45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11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45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45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</a:t>
            </a:r>
            <a:r>
              <a:rPr lang="en-US"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L</a:t>
            </a: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21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45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Carecam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45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664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45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installation design / 适合室外安装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45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21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45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45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</a:t>
            </a:r>
            <a:r>
              <a:rPr lang="en-US"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L</a:t>
            </a: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22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45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    |    APP: Carecam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45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WiFi remote viewing / WiFi 远程查看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45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Infrared night vision / 红外夜视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45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22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45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45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45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45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35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35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01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35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35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DS-P01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35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4MP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35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90° tilt / 355° 水平与 90°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35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35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35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35-1"/>
          <p:cNvSpPr>
            <a:spLocks noGrp="1"/>
          </p:cNvSpPr>
          <p:nvPr/>
        </p:nvSpPr>
        <p:spPr>
          <a:xfrm>
            <a:off x="3095625" y="3511550"/>
            <a:ext cx="2402205" cy="90741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DS-P02</a:t>
            </a:r>
            <a:r>
              <a:rPr lang="en-US"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(10X Zoom)</a:t>
            </a:r>
            <a:endParaRPr lang="en-US"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35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8MP=2MP*4镜头    |    APP: Carecam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35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35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installation design / 适合室外安装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TF card and cloud storage / TF卡与云存储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35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35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35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35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35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36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36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02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36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36-0"/>
          <p:cNvSpPr>
            <a:spLocks noGrp="1"/>
          </p:cNvSpPr>
          <p:nvPr/>
        </p:nvSpPr>
        <p:spPr>
          <a:xfrm>
            <a:off x="3095625" y="989330"/>
            <a:ext cx="2513965" cy="44894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DS-P03</a:t>
            </a:r>
            <a:r>
              <a:rPr lang="en-US"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(10X Zoom)</a:t>
            </a:r>
            <a:endParaRPr lang="en-US"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36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8MP=2MP*4镜头    |    APP: Carecam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36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36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installation design / 适合室外安装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TF card and cloud storage / TF卡与云存储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36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3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36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36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DS-P04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36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4MP=2MP*2镜头 / 4MP    |    APP: Carecam Pro /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36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36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Infrared night vision / 红外夜视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installation design / 适合室外安装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36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4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36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36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36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36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37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37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03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37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37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DS-P05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37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4MP=2MP*2镜头    |    APP: Carecam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37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WiFi remote viewing / WiFi 远程查看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37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Infrared night vision / 红外夜视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37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5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37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37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DS-P06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37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4MP=2MP*2镜头    |    APP: Carecam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37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WiFi remote viewing / WiFi 远程查看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37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Infrared night vision / 红外夜视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37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6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37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37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37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37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38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38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04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38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38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DS-P07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38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4MP=2MP*2镜头    |    APP: Carecam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38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38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Infrared night vision / 红外夜视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installation design / 适合室外安装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38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7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38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38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DS-P08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38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4MP=2MP*2镜头    |    APP: Carecam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38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38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Infrared night vision / 红外夜视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installation design / 适合室外安装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38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8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38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38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38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38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4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Solar Cameras / 太阳能摄像机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4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02 / 17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4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4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DS-S03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4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    |    APP: Carecam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4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Solar-powered installation / 太阳能供电安装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WiFi remote viewing / WiFi 远程查看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4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Infrared night vision / 红外夜视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installation design / 适合室外安装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4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3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4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4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DS-S04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4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3MP+3MP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4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4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4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4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4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4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4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39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39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05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39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39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DS-P09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39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4MP=2MP*2镜头    |    APP: Carecam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39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39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Infrared night vision / 红外夜视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installation design / 适合室外安装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39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9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39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39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DS-P10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39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4MP=2MP*2镜头 / 4MP    |    APP: Carecam Pro /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39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39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Infrared night vision / 红外夜视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installation design / 适合室外安装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39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10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39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39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39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39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40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40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06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40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40-0"/>
          <p:cNvSpPr>
            <a:spLocks noGrp="1"/>
          </p:cNvSpPr>
          <p:nvPr/>
        </p:nvSpPr>
        <p:spPr>
          <a:xfrm>
            <a:off x="3095625" y="980440"/>
            <a:ext cx="2513965" cy="56578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DS-P11</a:t>
            </a:r>
            <a:r>
              <a:rPr lang="en-US"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(10X Zoom</a:t>
            </a:r>
            <a:r>
              <a:rPr lang="zh-CN" altLang="en-US"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）</a:t>
            </a:r>
            <a:endParaRPr lang="zh-CN" altLang="en-US"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40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3MP*2镜头-6MP    |    APP: Carecam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40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664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40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Infrared night vision / 红外夜视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40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11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40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40-1"/>
          <p:cNvSpPr>
            <a:spLocks noGrp="1"/>
          </p:cNvSpPr>
          <p:nvPr/>
        </p:nvSpPr>
        <p:spPr>
          <a:xfrm>
            <a:off x="3095625" y="3552190"/>
            <a:ext cx="2517775" cy="51498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DS-P12</a:t>
            </a:r>
            <a:r>
              <a:rPr lang="zh-CN"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（</a:t>
            </a:r>
            <a:r>
              <a:rPr lang="en-US" altLang="zh-CN"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10X Z</a:t>
            </a:r>
            <a:r>
              <a:rPr lang="en-US" altLang="zh-CN"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oom)</a:t>
            </a:r>
            <a:endParaRPr lang="en-US" altLang="zh-CN"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40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3MP*2镜头-6MP    |    APP: Carecam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40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664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40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15m infrared night vision / 15米红外夜视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40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12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40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40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40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40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41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41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07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41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41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DS-P13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41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5MP    |    APP: Carecam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41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41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installation design / 适合室外安装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TF card and cloud storage / TF卡与云存储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41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13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41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41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DS-P14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41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5MP    |    APP: Carecam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41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41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installation design / 适合室外安装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TF card and cloud storage / TF卡与云存储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41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14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41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41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41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41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42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42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08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42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42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DS-P15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42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Carecam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42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42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1.5-inch display / 1.5 英寸显示屏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dual-light full-color night vision / 智能双光全彩夜视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42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15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42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42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DS-P16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42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 / 5MP / 2MP    |    APP: Carecam Pro /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42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42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2.5-inch display / 2.5 英寸显示屏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installation design / 适合室外安装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42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16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42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42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42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42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43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43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09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43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43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DS-P17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43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5MP    |    APP: Carecam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43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43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2.5-inch display / 2.5 英寸显示屏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installation design / 适合室外安装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43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17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43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43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DS-P18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43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    |    APP: Carecam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43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43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2-inch display / 2 英寸显示屏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dual-light full-color night vision / 智能双光全彩夜视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43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18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43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43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43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43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44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44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10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44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44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DS-P19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44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Carecam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44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WiFi remote viewing / WiFi 远程查看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44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Infrared night vision / 红外夜视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44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19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44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44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DS-P20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44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    |    APP: Carecam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44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44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2.5-inch display / 2.5 英寸显示屏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installation design / 适合室外安装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44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20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44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44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44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44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46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46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12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46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46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DS-P23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46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    |    APP: Carecam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46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Remote pan-tilt control / 远程云台控制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46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46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23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46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46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DS-P24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46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46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46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46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24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46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46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46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46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47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47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13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47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47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DS-P25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47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47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47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47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25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47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47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DS-P26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47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47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47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47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26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47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47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47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47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48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48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14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48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48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DS-P27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48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48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48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48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27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48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48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DS-P28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48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48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48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48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28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48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48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48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48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49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49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15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49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49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DS-P29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49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49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49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49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29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49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49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DS-P30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49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49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49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49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30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49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49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49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49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5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Solar Cameras / 太阳能摄像机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5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03 / 17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5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5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DS-S05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5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5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5W solar charging / 5W 太阳能充电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6000mAh rechargeable battery / 6000mAh 可充电电池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5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5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5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5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5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DS-S06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5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5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7W solar charging / 7W 太阳能充电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10000mAh rechargeable battery / 10000mAh 可充电电池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5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5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6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5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5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5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5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50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50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16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50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50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DS-P31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50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50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50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50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31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50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50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DS-P32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50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50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50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50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32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50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50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50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50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51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51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17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51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51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DS-P33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51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51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51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51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33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51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51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DS-P34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51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51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51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51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34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51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51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51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51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52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52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18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52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52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DS-P35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52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52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52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52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35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52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52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DS-P36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52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52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52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52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36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52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52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52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52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53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53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19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53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53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DS-P37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53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53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53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53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37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53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53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DS-P38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53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53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53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53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38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53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53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53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53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54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54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20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54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54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DS-P39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54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54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54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54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39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54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54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DS-P40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54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54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54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54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40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54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54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54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54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55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55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21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55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55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DS-P41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6" name="original-55-0"/>
          <p:cNvSpPr>
            <a:spLocks noGrp="1"/>
          </p:cNvSpPr>
          <p:nvPr/>
        </p:nvSpPr>
        <p:spPr>
          <a:xfrm>
            <a:off x="4953000" y="1114425"/>
            <a:ext cx="6667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1">
                <a:solidFill>
                  <a:srgbClr val="232A32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Original model / 原型号: 055-WIFI / 055-4G</a:t>
            </a:r>
            <a:endParaRPr sz="1575" b="1">
              <a:solidFill>
                <a:srgbClr val="232A32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55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55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55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55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41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55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55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DS-P42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4" name="original-55-1"/>
          <p:cNvSpPr>
            <a:spLocks noGrp="1"/>
          </p:cNvSpPr>
          <p:nvPr/>
        </p:nvSpPr>
        <p:spPr>
          <a:xfrm>
            <a:off x="4953000" y="3743325"/>
            <a:ext cx="6667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1">
                <a:solidFill>
                  <a:srgbClr val="232A32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Original model / 原型号: 056-WIFI / 056-4G</a:t>
            </a:r>
            <a:endParaRPr sz="1575" b="1">
              <a:solidFill>
                <a:srgbClr val="232A32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55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55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55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55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42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55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55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55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55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56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56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22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56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56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DS-P43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56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56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56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56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43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56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56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DS-P44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56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56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664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56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56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44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56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56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56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56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57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57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23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57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57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DS-P45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57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57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664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57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57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45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57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57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DS-P46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57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57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664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57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57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46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57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57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57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57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58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58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24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58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58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DS-P47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58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58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664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58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58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47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58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58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DS-P48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58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58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664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58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58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48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58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58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58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58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59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59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25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59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59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DS-P49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6" name="original-59-0"/>
          <p:cNvSpPr>
            <a:spLocks noGrp="1"/>
          </p:cNvSpPr>
          <p:nvPr/>
        </p:nvSpPr>
        <p:spPr>
          <a:xfrm>
            <a:off x="4953000" y="1114425"/>
            <a:ext cx="6667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1">
                <a:solidFill>
                  <a:srgbClr val="232A32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Original model / 原型号: 2016-WIFI / 2016-4G</a:t>
            </a:r>
            <a:endParaRPr sz="1575" b="1">
              <a:solidFill>
                <a:srgbClr val="232A32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59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59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664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59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59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49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59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59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DS-P50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4" name="original-59-1"/>
          <p:cNvSpPr>
            <a:spLocks noGrp="1"/>
          </p:cNvSpPr>
          <p:nvPr/>
        </p:nvSpPr>
        <p:spPr>
          <a:xfrm>
            <a:off x="4953000" y="3743325"/>
            <a:ext cx="6667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1">
                <a:solidFill>
                  <a:srgbClr val="232A32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Original model / 原型号: 2017-WIFI / 2017-4G</a:t>
            </a:r>
            <a:endParaRPr sz="1575" b="1">
              <a:solidFill>
                <a:srgbClr val="232A32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59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59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664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59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59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50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59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59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59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59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6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Solar Cameras / 太阳能摄像机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6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04 / 17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6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6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DS-S07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6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6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7W solar charging / 7W 太阳能充电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10000mAh rechargeable battery / 10000mAh 可充电电池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6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6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7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6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6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DS-S08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6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6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7W solar charging / 7W 太阳能充电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10000mAh rechargeable battery / 10000mAh 可充电电池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6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6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8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6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6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6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6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60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60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26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60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60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DS-P51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60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60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664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60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60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51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60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60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DS-P52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60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60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664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60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60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52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60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60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60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60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61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61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27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61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sp>
        <p:nvSpPr>
          <p:cNvPr id="5" name="ds-61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DS-P53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61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61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664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61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61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53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61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61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DS-P54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61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61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664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61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61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54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61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61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61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61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225" y="1455420"/>
            <a:ext cx="1149985" cy="1583055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62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62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28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62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62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DS-P55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6" name="original-62-0"/>
          <p:cNvSpPr>
            <a:spLocks noGrp="1"/>
          </p:cNvSpPr>
          <p:nvPr/>
        </p:nvSpPr>
        <p:spPr>
          <a:xfrm>
            <a:off x="4953000" y="1114425"/>
            <a:ext cx="6667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1">
                <a:solidFill>
                  <a:srgbClr val="232A32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Original model / 原型号: 2022-WIFI / 2022-4G</a:t>
            </a:r>
            <a:endParaRPr sz="1575" b="1">
              <a:solidFill>
                <a:srgbClr val="232A32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62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62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664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62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62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55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62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62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DS-P56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4" name="original-62-1"/>
          <p:cNvSpPr>
            <a:spLocks noGrp="1"/>
          </p:cNvSpPr>
          <p:nvPr/>
        </p:nvSpPr>
        <p:spPr>
          <a:xfrm>
            <a:off x="4953000" y="3743325"/>
            <a:ext cx="6667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1">
                <a:solidFill>
                  <a:srgbClr val="232A32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Original model / 原型号: 2023-WIFI / 2023-4G</a:t>
            </a:r>
            <a:endParaRPr sz="1575" b="1">
              <a:solidFill>
                <a:srgbClr val="232A32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62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62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664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62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62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56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62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62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62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62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63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63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29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63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sp>
        <p:nvSpPr>
          <p:cNvPr id="5" name="ds-63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DS-P57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63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63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664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63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63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57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63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13" name="ds-63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DS-P58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63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63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664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63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63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58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63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63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63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63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pic>
        <p:nvPicPr>
          <p:cNvPr id="6" name="ID_CA96C7BE7BE24F69A1DF134B9EA8E01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3570" y="1096645"/>
            <a:ext cx="1790700" cy="20656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225" y="3962400"/>
            <a:ext cx="1023620" cy="183007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64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64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30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64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sp>
        <p:nvSpPr>
          <p:cNvPr id="5" name="ds-64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DS-P59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64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64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664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64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64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59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64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13" name="ds-64-1"/>
          <p:cNvSpPr>
            <a:spLocks noGrp="1"/>
          </p:cNvSpPr>
          <p:nvPr/>
        </p:nvSpPr>
        <p:spPr>
          <a:xfrm>
            <a:off x="3095625" y="3575685"/>
            <a:ext cx="2626360" cy="5308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DS-P60</a:t>
            </a:r>
            <a:r>
              <a:rPr lang="en-US"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 (10</a:t>
            </a:r>
            <a:r>
              <a:rPr lang="en-US"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x Zoom)</a:t>
            </a:r>
            <a:endParaRPr lang="en-US"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64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64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664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64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64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60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64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64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64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64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5370" y="3676650"/>
            <a:ext cx="1541780" cy="250761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25" y="980440"/>
            <a:ext cx="1406525" cy="2374265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65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65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31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65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2832735" y="-394017"/>
            <a:ext cx="9091295" cy="5965825"/>
          </a:xfrm>
          <a:prstGeom prst="rect">
            <a:avLst/>
          </a:prstGeom>
        </p:spPr>
      </p:pic>
      <p:sp>
        <p:nvSpPr>
          <p:cNvPr id="5" name="ds-65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DS-P61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65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65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664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65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65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61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65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65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DS-P62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65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65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664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65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65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62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65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65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65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65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66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66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32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66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66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DS-P63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66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66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664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66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66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63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66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66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DS-P64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66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66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664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66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66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64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66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66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66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66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67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67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33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67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67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DS-P65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67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67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664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67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67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65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67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67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DS-P66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67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67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664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67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67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66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67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67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67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67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68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68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34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68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68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DS-P67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68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68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664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68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68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67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68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68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DS-P68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68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68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664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68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68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68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68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68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68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68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69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69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35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69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69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DS-P69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69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69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664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69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69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69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69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518" y="4009727"/>
            <a:ext cx="2380615" cy="1562695"/>
          </a:xfrm>
          <a:prstGeom prst="rect">
            <a:avLst/>
          </a:prstGeom>
        </p:spPr>
      </p:pic>
      <p:sp>
        <p:nvSpPr>
          <p:cNvPr id="13" name="ds-69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DS-P70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69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2MP+2MP+2MP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69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664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69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69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70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69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69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69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69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7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Solar Cameras / 太阳能摄像机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7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05 / 17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7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7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DS-S09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7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7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7W solar charging / 7W 太阳能充电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10000mAh rechargeable battery / 10000mAh 可充电电池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7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7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9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7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7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DS-S10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7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7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7W solar charging / 7W 太阳能充电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10000mAh rechargeable battery / 10000mAh 可充电电池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7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7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10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7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7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7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70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70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36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70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70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DS-P71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70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2MP+2MP+2MP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70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664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70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70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71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70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70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DS-P72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70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2MP+2MP+2MP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70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664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70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70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72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70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70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70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70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71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71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37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71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71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DS-P73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71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71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90° tilt / 355° 水平与 90°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71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71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73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71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71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DS-P74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71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71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90° tilt / 355° 水平与 90°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71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71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74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71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71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71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71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72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72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38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72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72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DS-P75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72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72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90° tilt / 355° 水平与 90°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72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72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75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72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72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DS-P76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72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72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90° tilt / 355° 水平与 90°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72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72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76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72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72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72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72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73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73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39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73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73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DS-P77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73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73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90° tilt / 355° 水平与 90°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73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73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77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73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73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DS-P78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73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4MP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73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90° tilt / 355° 水平与 90°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73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73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78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73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73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73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73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74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74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40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74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74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DS-P79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74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4MP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74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90° tilt / 355° 水平与 90°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74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74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79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74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74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DS-P80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74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4MP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74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90° tilt / 355° 水平与 90°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74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74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80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74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74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74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74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75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75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41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75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75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DS-P81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75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4MP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75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90° tilt / 355° 水平与 90°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75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75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81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75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75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DS-P82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75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4MP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75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90° tilt / 355° 水平与 90°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75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75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82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75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75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75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75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76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76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42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76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76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DS-P83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76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4MP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76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90° tilt / 355° 水平与 90°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76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76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83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76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76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DS-P84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76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6MP（1920*1080*3）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76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90° tilt / 355° 水平与 90°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76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76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84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76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76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76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76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77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77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43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77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77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DS-P85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77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77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90° tilt / 355° 水平与 90°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77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77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85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77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77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DS-P86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77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77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90° tilt / 355° 水平与 90°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77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77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86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77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77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77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77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78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Outdoor Cameras / 长电室外机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78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44 / 44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78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78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DS-P87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78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78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Outdoor professional monitoring / 专业室外监控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90° tilt / 355° 水平与 90°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78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78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87 / 87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78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12" name="footer-rule-78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13" name="footer-company-78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4" name="footer-contact-78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78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79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Bulb Cameras / 灯泡摄像机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79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01 / 04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79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79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DS-B01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79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5MP / 2MP    |    APP: Carecam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79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375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E27 bulb-socket installation / E27 灯口便捷安装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AI human detection &amp; tracking / AI 人形侦测与追踪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79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Infrared night vision / 红外夜视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79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 / 8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79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79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DS-B02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79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V380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79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E27 bulb-socket installation / E27 灯口便捷安装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79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Infrared night vision / 红外夜视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79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2 / 8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79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79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79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79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8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Solar Cameras / 太阳能摄像机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8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06 / 17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8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8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DS-S11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8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8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7W solar charging / 7W 太阳能充电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10000mAh rechargeable battery / 10000mAh 可充电电池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8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8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11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8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8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DS-S12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8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8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7W solar charging / 7W 太阳能充电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10000mAh rechargeable battery / 10000mAh 可充电电池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8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8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12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8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8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8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8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80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Bulb Cameras / 灯泡摄像机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80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02 / 04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80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80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DS-B03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80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2MP+2MP    |    APP: V380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80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093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E27 bulb-socket installation / E27 灯口便捷安装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Dual-lens dual-view monitoring / 双镜头双画面监控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80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80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3 / 8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80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80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DS-B04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80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80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E27 bulb-socket installation / E27 灯口便捷安装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90° tilt / 355° 水平与 90°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80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80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4 / 8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80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80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80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80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81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Bulb Cameras / 灯泡摄像机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81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03 / 04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81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81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DS-B05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81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81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E27 bulb-socket installation / E27 灯口便捷安装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90° tilt / 355° 水平与 90°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81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81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5 / 8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81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81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DS-B06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81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2MP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81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E27 bulb-socket installation / E27 灯口便捷安装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90° tilt / 355° 水平与 90°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81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81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6 / 8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81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81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81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81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82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Bulb Cameras / 灯泡摄像机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82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04 / 04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82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82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DS-B07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82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4MP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82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E27 bulb-socket installation / E27 灯口便捷安装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90° tilt / 355° 水平与 90°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82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82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7 / 8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82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82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DS-B08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82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4MP    |    APP: Yoosee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82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E27 bulb-socket installation / E27 灯口便捷安装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90° tilt / 355° 水平与 90°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82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Two-way audio intercom / 双向语音对讲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82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8 / 8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82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82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82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82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contact-accent"/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238BC1"/>
          </a:solidFill>
          <a:ln w="9525">
            <a:solidFill>
              <a:srgbClr val="238BC1"/>
            </a:solidFill>
            <a:prstDash val="solid"/>
          </a:ln>
        </p:spPr>
      </p:sp>
      <p:sp>
        <p:nvSpPr>
          <p:cNvPr id="3" name="contact-title"/>
          <p:cNvSpPr>
            <a:spLocks noGrp="1"/>
          </p:cNvSpPr>
          <p:nvPr/>
        </p:nvSpPr>
        <p:spPr>
          <a:xfrm>
            <a:off x="704850" y="952500"/>
            <a:ext cx="9525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40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40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Let’s build your CCTV product line</a:t>
            </a:r>
            <a:endParaRPr sz="40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4" name="contact-cn"/>
          <p:cNvSpPr>
            <a:spLocks noGrp="1"/>
          </p:cNvSpPr>
          <p:nvPr/>
        </p:nvSpPr>
        <p:spPr>
          <a:xfrm>
            <a:off x="704850" y="1790700"/>
            <a:ext cx="69532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850" b="1">
                <a:solidFill>
                  <a:srgbClr val="31A34A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850" b="1">
                <a:solidFill>
                  <a:srgbClr val="31A34A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携手打造您的安防产品线</a:t>
            </a:r>
            <a:endParaRPr sz="2850" b="1">
              <a:solidFill>
                <a:srgbClr val="31A34A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5" name="contact-rule"/>
          <p:cNvSpPr>
            <a:spLocks noGrp="1"/>
          </p:cNvSpPr>
          <p:nvPr/>
        </p:nvSpPr>
        <p:spPr>
          <a:xfrm>
            <a:off x="704850" y="2724150"/>
            <a:ext cx="10668000" cy="0"/>
          </a:xfrm>
          <a:prstGeom prst="line">
            <a:avLst/>
          </a:prstGeom>
          <a:noFill/>
          <a:ln w="19050">
            <a:solidFill>
              <a:srgbClr val="D6DCE2"/>
            </a:solidFill>
            <a:prstDash val="solid"/>
          </a:ln>
        </p:spPr>
      </p:sp>
      <p:sp>
        <p:nvSpPr>
          <p:cNvPr id="6" name="contact-company"/>
          <p:cNvSpPr>
            <a:spLocks noGrp="1"/>
          </p:cNvSpPr>
          <p:nvPr/>
        </p:nvSpPr>
        <p:spPr>
          <a:xfrm>
            <a:off x="704850" y="3238500"/>
            <a:ext cx="72390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2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250" b="1">
                <a:solidFill>
                  <a:srgbClr val="232A32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深圳市东鸿视科技有限公司</a:t>
            </a:r>
            <a:endParaRPr sz="2250" b="1">
              <a:solidFill>
                <a:srgbClr val="232A32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22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250" b="1">
                <a:solidFill>
                  <a:srgbClr val="232A32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Shenzhen Donghongshi Technology Co., Ltd.</a:t>
            </a:r>
            <a:endParaRPr sz="2250" b="1">
              <a:solidFill>
                <a:srgbClr val="232A32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contact-details"/>
          <p:cNvSpPr>
            <a:spLocks noGrp="1"/>
          </p:cNvSpPr>
          <p:nvPr/>
        </p:nvSpPr>
        <p:spPr>
          <a:xfrm>
            <a:off x="704850" y="4572000"/>
            <a:ext cx="619125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100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100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Contact / 联系人: Lily</a:t>
            </a:r>
            <a:endParaRPr sz="2100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2100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100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Tel / WhatsApp: +86 13715157004</a:t>
            </a:r>
            <a:endParaRPr sz="2100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contact-oem"/>
          <p:cNvSpPr>
            <a:spLocks noGrp="1"/>
          </p:cNvSpPr>
          <p:nvPr/>
        </p:nvSpPr>
        <p:spPr>
          <a:xfrm>
            <a:off x="704850" y="5905500"/>
            <a:ext cx="7239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7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OEM / ODM · Product Integration / 产品整合</a:t>
            </a:r>
            <a:endParaRPr sz="17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-9"/>
          <p:cNvSpPr>
            <a:spLocks noGrp="1"/>
          </p:cNvSpPr>
          <p:nvPr/>
        </p:nvSpPr>
        <p:spPr>
          <a:xfrm>
            <a:off x="400050" y="266700"/>
            <a:ext cx="9810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150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3150" b="1">
                <a:solidFill>
                  <a:srgbClr val="232A32"/>
                </a:solidFill>
                <a:latin typeface="Franklin Gothic Medium" panose="020B0603020102020204" charset="0"/>
                <a:ea typeface="微软雅黑" panose="020B0503020204020204" charset="-122"/>
                <a:cs typeface="Noto Sans SC Thin" panose="020B0200000000000000" charset="-122"/>
              </a:rPr>
              <a:t>Solar Cameras / 太阳能摄像机</a:t>
            </a:r>
            <a:endParaRPr sz="3150" b="1">
              <a:solidFill>
                <a:srgbClr val="232A32"/>
              </a:solidFill>
              <a:latin typeface="Franklin Gothic Medium" panose="020B0603020102020204" charset="0"/>
              <a:ea typeface="微软雅黑" panose="020B0503020204020204" charset="-122"/>
              <a:cs typeface="Noto Sans SC Thin" panose="020B0200000000000000" charset="-122"/>
            </a:endParaRPr>
          </a:p>
        </p:txBody>
      </p:sp>
      <p:sp>
        <p:nvSpPr>
          <p:cNvPr id="3" name="section-page-9"/>
          <p:cNvSpPr>
            <a:spLocks noGrp="1"/>
          </p:cNvSpPr>
          <p:nvPr/>
        </p:nvSpPr>
        <p:spPr>
          <a:xfrm>
            <a:off x="10191750" y="390525"/>
            <a:ext cx="1600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500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00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07 / 17</a:t>
            </a:r>
            <a:endParaRPr sz="1500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4" name="header-rule-9"/>
          <p:cNvSpPr>
            <a:spLocks noGrp="1"/>
          </p:cNvSpPr>
          <p:nvPr/>
        </p:nvSpPr>
        <p:spPr>
          <a:xfrm>
            <a:off x="400050" y="895350"/>
            <a:ext cx="11391900" cy="0"/>
          </a:xfrm>
          <a:prstGeom prst="line">
            <a:avLst/>
          </a:prstGeom>
          <a:noFill/>
          <a:ln w="28575">
            <a:solidFill>
              <a:srgbClr val="31A34A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380827"/>
            <a:ext cx="2381250" cy="1562695"/>
          </a:xfrm>
          <a:prstGeom prst="rect">
            <a:avLst/>
          </a:prstGeom>
        </p:spPr>
      </p:pic>
      <p:sp>
        <p:nvSpPr>
          <p:cNvPr id="5" name="ds-9-0"/>
          <p:cNvSpPr>
            <a:spLocks noGrp="1"/>
          </p:cNvSpPr>
          <p:nvPr/>
        </p:nvSpPr>
        <p:spPr>
          <a:xfrm>
            <a:off x="3095625" y="10668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DS-S13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6" name="original-9-0"/>
          <p:cNvSpPr>
            <a:spLocks noGrp="1"/>
          </p:cNvSpPr>
          <p:nvPr/>
        </p:nvSpPr>
        <p:spPr>
          <a:xfrm>
            <a:off x="4953000" y="1114425"/>
            <a:ext cx="6667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1">
                <a:solidFill>
                  <a:srgbClr val="232A32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Original model / 原型号: D109-4G / D109-WIFI</a:t>
            </a:r>
            <a:endParaRPr sz="1575" b="1">
              <a:solidFill>
                <a:srgbClr val="232A32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7" name="variants-9-0"/>
          <p:cNvSpPr>
            <a:spLocks noGrp="1"/>
          </p:cNvSpPr>
          <p:nvPr/>
        </p:nvSpPr>
        <p:spPr>
          <a:xfrm>
            <a:off x="3095625" y="14763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8" name="features-left-9-0"/>
          <p:cNvSpPr>
            <a:spLocks noGrp="1"/>
          </p:cNvSpPr>
          <p:nvPr/>
        </p:nvSpPr>
        <p:spPr>
          <a:xfrm>
            <a:off x="3095625" y="18859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7W solar charging / 7W 太阳能充电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10000mAh rechargeable battery / 10000mAh 可充电电池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9" name="features-right-9-0"/>
          <p:cNvSpPr>
            <a:spLocks noGrp="1"/>
          </p:cNvSpPr>
          <p:nvPr/>
        </p:nvSpPr>
        <p:spPr>
          <a:xfrm>
            <a:off x="7477125" y="18859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0" name="product-count-9-0"/>
          <p:cNvSpPr>
            <a:spLocks noGrp="1"/>
          </p:cNvSpPr>
          <p:nvPr/>
        </p:nvSpPr>
        <p:spPr>
          <a:xfrm>
            <a:off x="10477500" y="31623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13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1" name="product-rule-9"/>
          <p:cNvSpPr>
            <a:spLocks noGrp="1"/>
          </p:cNvSpPr>
          <p:nvPr/>
        </p:nvSpPr>
        <p:spPr>
          <a:xfrm>
            <a:off x="400050" y="35242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9727"/>
            <a:ext cx="2381250" cy="1562695"/>
          </a:xfrm>
          <a:prstGeom prst="rect">
            <a:avLst/>
          </a:prstGeom>
        </p:spPr>
      </p:pic>
      <p:sp>
        <p:nvSpPr>
          <p:cNvPr id="13" name="ds-9-1"/>
          <p:cNvSpPr>
            <a:spLocks noGrp="1"/>
          </p:cNvSpPr>
          <p:nvPr/>
        </p:nvSpPr>
        <p:spPr>
          <a:xfrm>
            <a:off x="3095625" y="3695700"/>
            <a:ext cx="180975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238BC1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2325" b="1">
                <a:solidFill>
                  <a:srgbClr val="238BC1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DS-S14</a:t>
            </a:r>
            <a:endParaRPr sz="2325" b="1">
              <a:solidFill>
                <a:srgbClr val="238BC1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4" name="original-9-1"/>
          <p:cNvSpPr>
            <a:spLocks noGrp="1"/>
          </p:cNvSpPr>
          <p:nvPr/>
        </p:nvSpPr>
        <p:spPr>
          <a:xfrm>
            <a:off x="4953000" y="3743325"/>
            <a:ext cx="6667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1">
                <a:solidFill>
                  <a:srgbClr val="232A32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1">
                <a:solidFill>
                  <a:srgbClr val="232A32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Original model / 原型号: D110-4G / D110-WIFI</a:t>
            </a:r>
            <a:endParaRPr sz="1575" b="1">
              <a:solidFill>
                <a:srgbClr val="232A32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5" name="variants-9-1"/>
          <p:cNvSpPr>
            <a:spLocks noGrp="1"/>
          </p:cNvSpPr>
          <p:nvPr/>
        </p:nvSpPr>
        <p:spPr>
          <a:xfrm>
            <a:off x="3095625" y="4105275"/>
            <a:ext cx="8524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650" b="1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Pixel / 像素: 3MP    |    APP: V380 Pro</a:t>
            </a:r>
            <a:endParaRPr sz="1650" b="1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6" name="features-left-9-1"/>
          <p:cNvSpPr>
            <a:spLocks noGrp="1"/>
          </p:cNvSpPr>
          <p:nvPr/>
        </p:nvSpPr>
        <p:spPr>
          <a:xfrm>
            <a:off x="3095625" y="4514850"/>
            <a:ext cx="42862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7W solar charging / 7W 太阳能充电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10000mAh rechargeable battery / 10000mAh 可充电电池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4G LTE and WiFi options / 支持 4G LTE 与 WiFi 版本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7" name="features-right-9-1"/>
          <p:cNvSpPr>
            <a:spLocks noGrp="1"/>
          </p:cNvSpPr>
          <p:nvPr/>
        </p:nvSpPr>
        <p:spPr>
          <a:xfrm>
            <a:off x="7477125" y="4514850"/>
            <a:ext cx="4143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355° pan &amp; 100° tilt / 355° 水平与 100° 垂直云台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  <a:p>
            <a:pPr algn="l">
              <a:defRPr sz="1575" b="0">
                <a:solidFill>
                  <a:srgbClr val="353D47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575" b="0">
                <a:solidFill>
                  <a:srgbClr val="353D47"/>
                </a:solidFill>
                <a:latin typeface="Franklin Gothic Book" charset="0"/>
                <a:ea typeface="黑体" panose="02010609060101010101" charset="-122"/>
                <a:cs typeface="Noto Sans SC Thin" panose="020B0200000000000000" charset="-122"/>
              </a:rPr>
              <a:t>• Smart motion and human detection / 智能移动与人形侦测</a:t>
            </a:r>
            <a:endParaRPr sz="1575" b="0">
              <a:solidFill>
                <a:srgbClr val="353D47"/>
              </a:solidFill>
              <a:latin typeface="Franklin Gothic Book" charset="0"/>
              <a:ea typeface="黑体" panose="02010609060101010101" charset="-122"/>
              <a:cs typeface="Noto Sans SC Thin" panose="020B0200000000000000" charset="-122"/>
            </a:endParaRPr>
          </a:p>
        </p:txBody>
      </p:sp>
      <p:sp>
        <p:nvSpPr>
          <p:cNvPr id="18" name="product-count-9-1"/>
          <p:cNvSpPr>
            <a:spLocks noGrp="1"/>
          </p:cNvSpPr>
          <p:nvPr/>
        </p:nvSpPr>
        <p:spPr>
          <a:xfrm>
            <a:off x="10477500" y="57912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14 / 34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19" name="footer-rule-9"/>
          <p:cNvSpPr>
            <a:spLocks noGrp="1"/>
          </p:cNvSpPr>
          <p:nvPr/>
        </p:nvSpPr>
        <p:spPr>
          <a:xfrm>
            <a:off x="400050" y="6419850"/>
            <a:ext cx="11391900" cy="0"/>
          </a:xfrm>
          <a:prstGeom prst="line">
            <a:avLst/>
          </a:prstGeom>
          <a:noFill/>
          <a:ln w="9525">
            <a:solidFill>
              <a:srgbClr val="D6DCE2"/>
            </a:solidFill>
            <a:prstDash val="solid"/>
          </a:ln>
        </p:spPr>
      </p:sp>
      <p:sp>
        <p:nvSpPr>
          <p:cNvPr id="20" name="footer-company-9"/>
          <p:cNvSpPr>
            <a:spLocks noGrp="1"/>
          </p:cNvSpPr>
          <p:nvPr/>
        </p:nvSpPr>
        <p:spPr>
          <a:xfrm>
            <a:off x="400050" y="6496050"/>
            <a:ext cx="762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深圳市东鸿视科技有限公司  |  Shenzhen Donghongshi Technology Co., Ltd.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  <p:sp>
        <p:nvSpPr>
          <p:cNvPr id="21" name="footer-contact-9"/>
          <p:cNvSpPr>
            <a:spLocks noGrp="1"/>
          </p:cNvSpPr>
          <p:nvPr/>
        </p:nvSpPr>
        <p:spPr>
          <a:xfrm>
            <a:off x="8572500" y="6496050"/>
            <a:ext cx="3219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def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defRPr>
            </a:pPr>
            <a:r>
              <a:rPr sz="1200" b="0">
                <a:solidFill>
                  <a:srgbClr val="59636F"/>
                </a:solidFill>
                <a:latin typeface="Noto Sans SC Thin" panose="020B0200000000000000" charset="-122"/>
                <a:ea typeface="Noto Sans SC Thin" panose="020B0200000000000000" charset="-122"/>
                <a:cs typeface="Noto Sans SC Thin" panose="020B0200000000000000" charset="-122"/>
              </a:rPr>
              <a:t>Lily  |  +86 13715157004  |  9</a:t>
            </a:r>
            <a:endParaRPr sz="1200" b="0">
              <a:solidFill>
                <a:srgbClr val="59636F"/>
              </a:solidFill>
              <a:latin typeface="Noto Sans SC Thin" panose="020B0200000000000000" charset="-122"/>
              <a:ea typeface="Noto Sans SC Thin" panose="020B0200000000000000" charset="-122"/>
              <a:cs typeface="Noto Sans SC Thin" panose="020B0200000000000000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">
      <a:majorFont>
        <a:latin typeface="Franklin Gothic Medium"/>
        <a:ea typeface="微软雅黑"/>
        <a:cs typeface=""/>
      </a:majorFont>
      <a:minorFont>
        <a:latin typeface="Franklin Gothic Book"/>
        <a:ea typeface="黑体"/>
        <a:cs typeface="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52409</Words>
  <Application>WPS 演示</Application>
  <PresentationFormat>Converted Presentation</PresentationFormat>
  <Paragraphs>2794</Paragraphs>
  <Slides>83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83</vt:i4>
      </vt:variant>
    </vt:vector>
  </HeadingPairs>
  <TitlesOfParts>
    <vt:vector size="97" baseType="lpstr">
      <vt:lpstr>Arial</vt:lpstr>
      <vt:lpstr>宋体</vt:lpstr>
      <vt:lpstr>Wingdings</vt:lpstr>
      <vt:lpstr>Noto Sans SC Thin</vt:lpstr>
      <vt:lpstr>微软雅黑</vt:lpstr>
      <vt:lpstr>Arial Unicode MS</vt:lpstr>
      <vt:lpstr>Calibri</vt:lpstr>
      <vt:lpstr>黑体</vt:lpstr>
      <vt:lpstr>Franklin Gothic Medium</vt:lpstr>
      <vt:lpstr>Franklin Gothic Book</vt:lpstr>
      <vt:lpstr>KSOF2145769F</vt:lpstr>
      <vt:lpstr>Segoe Print</vt:lpstr>
      <vt:lpstr>KSOF21450240</vt:lpstr>
      <vt:lpstr>ChatGPT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A安嘉WIFI摇头机Jenny~刘美珍</cp:lastModifiedBy>
  <cp:revision>1</cp:revision>
  <dcterms:created xsi:type="dcterms:W3CDTF">2026-08-06T07:55:59Z</dcterms:created>
  <dcterms:modified xsi:type="dcterms:W3CDTF">2026-08-06T07:55:59Z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684070D2508E49B7AC34DF21346B6A50_12</vt:lpwstr>
  </property>
</Properties>
</file>